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42"/>
  </p:notesMasterIdLst>
  <p:handoutMasterIdLst>
    <p:handoutMasterId r:id="rId43"/>
  </p:handoutMasterIdLst>
  <p:sldIdLst>
    <p:sldId id="256" r:id="rId2"/>
    <p:sldId id="638" r:id="rId3"/>
    <p:sldId id="259" r:id="rId4"/>
    <p:sldId id="301" r:id="rId5"/>
    <p:sldId id="603" r:id="rId6"/>
    <p:sldId id="634" r:id="rId7"/>
    <p:sldId id="606" r:id="rId8"/>
    <p:sldId id="610" r:id="rId9"/>
    <p:sldId id="609" r:id="rId10"/>
    <p:sldId id="611" r:id="rId11"/>
    <p:sldId id="612" r:id="rId12"/>
    <p:sldId id="605" r:id="rId13"/>
    <p:sldId id="604" r:id="rId14"/>
    <p:sldId id="602" r:id="rId15"/>
    <p:sldId id="608" r:id="rId16"/>
    <p:sldId id="613" r:id="rId17"/>
    <p:sldId id="607" r:id="rId18"/>
    <p:sldId id="614" r:id="rId19"/>
    <p:sldId id="615" r:id="rId20"/>
    <p:sldId id="616" r:id="rId21"/>
    <p:sldId id="617" r:id="rId22"/>
    <p:sldId id="618" r:id="rId23"/>
    <p:sldId id="619" r:id="rId24"/>
    <p:sldId id="620" r:id="rId25"/>
    <p:sldId id="621" r:id="rId26"/>
    <p:sldId id="622" r:id="rId27"/>
    <p:sldId id="623" r:id="rId28"/>
    <p:sldId id="624" r:id="rId29"/>
    <p:sldId id="625" r:id="rId30"/>
    <p:sldId id="626" r:id="rId31"/>
    <p:sldId id="627" r:id="rId32"/>
    <p:sldId id="628" r:id="rId33"/>
    <p:sldId id="629" r:id="rId34"/>
    <p:sldId id="630" r:id="rId35"/>
    <p:sldId id="631" r:id="rId36"/>
    <p:sldId id="632" r:id="rId37"/>
    <p:sldId id="633" r:id="rId38"/>
    <p:sldId id="636" r:id="rId39"/>
    <p:sldId id="637" r:id="rId40"/>
    <p:sldId id="435" r:id="rId41"/>
  </p:sldIdLst>
  <p:sldSz cx="9144000" cy="5143500" type="screen16x9"/>
  <p:notesSz cx="6858000" cy="9144000"/>
  <p:custDataLst>
    <p:tags r:id="rId4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duction and Overview" id="{0251F3F2-7C90-4869-8CE8-E7E803330BF6}">
          <p14:sldIdLst>
            <p14:sldId id="256"/>
            <p14:sldId id="638"/>
            <p14:sldId id="259"/>
            <p14:sldId id="301"/>
            <p14:sldId id="603"/>
            <p14:sldId id="634"/>
            <p14:sldId id="606"/>
            <p14:sldId id="610"/>
            <p14:sldId id="609"/>
            <p14:sldId id="611"/>
            <p14:sldId id="612"/>
            <p14:sldId id="605"/>
            <p14:sldId id="604"/>
            <p14:sldId id="602"/>
            <p14:sldId id="608"/>
            <p14:sldId id="613"/>
            <p14:sldId id="607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6"/>
            <p14:sldId id="637"/>
          </p14:sldIdLst>
        </p14:section>
        <p14:section name="Conclusion" id="{C1AB5267-FE66-4EFE-BB3A-DA14706B4D16}">
          <p14:sldIdLst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69"/>
    <a:srgbClr val="86DBF2"/>
    <a:srgbClr val="049FD9"/>
    <a:srgbClr val="1FAED4"/>
    <a:srgbClr val="72C059"/>
    <a:srgbClr val="B2D171"/>
    <a:srgbClr val="B8E1D0"/>
    <a:srgbClr val="26194B"/>
    <a:srgbClr val="9891A0"/>
    <a:srgbClr val="11307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8" autoAdjust="0"/>
    <p:restoredTop sz="94951" autoAdjust="0"/>
  </p:normalViewPr>
  <p:slideViewPr>
    <p:cSldViewPr snapToGrid="0" snapToObjects="1" showGuides="1">
      <p:cViewPr varScale="1">
        <p:scale>
          <a:sx n="146" d="100"/>
          <a:sy n="146" d="100"/>
        </p:scale>
        <p:origin x="184" y="336"/>
      </p:cViewPr>
      <p:guideLst>
        <p:guide pos="3144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2D109-3D1B-ED4A-A254-666EF3FC4D8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69B28C-4222-FB4F-8086-CCFD71EEAE01}">
      <dgm:prSet/>
      <dgm:spPr/>
      <dgm:t>
        <a:bodyPr/>
        <a:lstStyle/>
        <a:p>
          <a:r>
            <a:rPr lang="en-US" b="0" i="0" dirty="0"/>
            <a:t>Prevent</a:t>
          </a:r>
          <a:endParaRPr lang="en-US" b="0" dirty="0"/>
        </a:p>
      </dgm:t>
    </dgm:pt>
    <dgm:pt modelId="{E2EACBD5-33F4-A542-846C-5699E551136C}" type="parTrans" cxnId="{5DE1418B-7F1D-4243-9BEB-ED06BE7AA33A}">
      <dgm:prSet/>
      <dgm:spPr/>
      <dgm:t>
        <a:bodyPr/>
        <a:lstStyle/>
        <a:p>
          <a:endParaRPr lang="en-US"/>
        </a:p>
      </dgm:t>
    </dgm:pt>
    <dgm:pt modelId="{8F94A720-B2FB-7541-B76C-141300220162}" type="sibTrans" cxnId="{5DE1418B-7F1D-4243-9BEB-ED06BE7AA33A}">
      <dgm:prSet/>
      <dgm:spPr/>
      <dgm:t>
        <a:bodyPr/>
        <a:lstStyle/>
        <a:p>
          <a:endParaRPr lang="en-US"/>
        </a:p>
      </dgm:t>
    </dgm:pt>
    <dgm:pt modelId="{86F3B000-09F3-564F-ADE2-5F4BE0283458}">
      <dgm:prSet/>
      <dgm:spPr/>
      <dgm:t>
        <a:bodyPr/>
        <a:lstStyle/>
        <a:p>
          <a:r>
            <a:rPr lang="en-US" dirty="0"/>
            <a:t>Detect</a:t>
          </a:r>
        </a:p>
      </dgm:t>
    </dgm:pt>
    <dgm:pt modelId="{1C8E4CDB-B0BC-9B4C-AE71-83E6F9069AFD}" type="parTrans" cxnId="{8A19AE3F-930C-794E-9C67-00999BE1092E}">
      <dgm:prSet/>
      <dgm:spPr/>
      <dgm:t>
        <a:bodyPr/>
        <a:lstStyle/>
        <a:p>
          <a:endParaRPr lang="en-US"/>
        </a:p>
      </dgm:t>
    </dgm:pt>
    <dgm:pt modelId="{2D54EB50-018C-2A4D-97F7-58B195B64928}" type="sibTrans" cxnId="{8A19AE3F-930C-794E-9C67-00999BE1092E}">
      <dgm:prSet/>
      <dgm:spPr/>
      <dgm:t>
        <a:bodyPr/>
        <a:lstStyle/>
        <a:p>
          <a:endParaRPr lang="en-US"/>
        </a:p>
      </dgm:t>
    </dgm:pt>
    <dgm:pt modelId="{320E911D-0B07-A74C-B5B0-3BE0AC95CAA9}">
      <dgm:prSet/>
      <dgm:spPr/>
      <dgm:t>
        <a:bodyPr/>
        <a:lstStyle/>
        <a:p>
          <a:r>
            <a:rPr lang="en-US" dirty="0"/>
            <a:t>Contain</a:t>
          </a:r>
        </a:p>
      </dgm:t>
    </dgm:pt>
    <dgm:pt modelId="{4F47B637-9D27-F146-AF0B-C4B3702044DA}" type="parTrans" cxnId="{CCC634D3-B253-C347-856C-7A1CC6285B69}">
      <dgm:prSet/>
      <dgm:spPr/>
      <dgm:t>
        <a:bodyPr/>
        <a:lstStyle/>
        <a:p>
          <a:endParaRPr lang="en-US"/>
        </a:p>
      </dgm:t>
    </dgm:pt>
    <dgm:pt modelId="{0D205069-D23B-6740-B981-ECC519DBD1B1}" type="sibTrans" cxnId="{CCC634D3-B253-C347-856C-7A1CC6285B69}">
      <dgm:prSet/>
      <dgm:spPr/>
      <dgm:t>
        <a:bodyPr/>
        <a:lstStyle/>
        <a:p>
          <a:endParaRPr lang="en-US"/>
        </a:p>
      </dgm:t>
    </dgm:pt>
    <dgm:pt modelId="{42247555-F84E-9E4B-9C82-1B359FAE6D9A}">
      <dgm:prSet/>
      <dgm:spPr/>
      <dgm:t>
        <a:bodyPr/>
        <a:lstStyle/>
        <a:p>
          <a:r>
            <a:rPr lang="en-US" dirty="0"/>
            <a:t>Recover</a:t>
          </a:r>
        </a:p>
      </dgm:t>
    </dgm:pt>
    <dgm:pt modelId="{636C9B34-1620-8E4D-9C8D-2B2B6A82D545}" type="parTrans" cxnId="{53EE16D3-B5A3-E84F-9566-B64BA6D538D1}">
      <dgm:prSet/>
      <dgm:spPr/>
      <dgm:t>
        <a:bodyPr/>
        <a:lstStyle/>
        <a:p>
          <a:endParaRPr lang="en-US"/>
        </a:p>
      </dgm:t>
    </dgm:pt>
    <dgm:pt modelId="{E8BB057C-EA37-8C4A-A79A-AC23A1D444C3}" type="sibTrans" cxnId="{53EE16D3-B5A3-E84F-9566-B64BA6D538D1}">
      <dgm:prSet/>
      <dgm:spPr/>
      <dgm:t>
        <a:bodyPr/>
        <a:lstStyle/>
        <a:p>
          <a:endParaRPr lang="en-US"/>
        </a:p>
      </dgm:t>
    </dgm:pt>
    <dgm:pt modelId="{AF813C3E-1E06-3B4A-836B-6E21938AF959}">
      <dgm:prSet/>
      <dgm:spPr/>
      <dgm:t>
        <a:bodyPr/>
        <a:lstStyle/>
        <a:p>
          <a:r>
            <a:rPr lang="en-US" dirty="0"/>
            <a:t>Report</a:t>
          </a:r>
        </a:p>
      </dgm:t>
    </dgm:pt>
    <dgm:pt modelId="{ACCA3B1A-57EB-1E47-BE72-8019BA125CBF}" type="parTrans" cxnId="{C9BC33CC-9A80-B746-ADC2-15AC8BA5C461}">
      <dgm:prSet/>
      <dgm:spPr/>
      <dgm:t>
        <a:bodyPr/>
        <a:lstStyle/>
        <a:p>
          <a:endParaRPr lang="en-US"/>
        </a:p>
      </dgm:t>
    </dgm:pt>
    <dgm:pt modelId="{9B680B41-09BB-D44F-A81B-8712CC25D5F3}" type="sibTrans" cxnId="{C9BC33CC-9A80-B746-ADC2-15AC8BA5C461}">
      <dgm:prSet/>
      <dgm:spPr/>
      <dgm:t>
        <a:bodyPr/>
        <a:lstStyle/>
        <a:p>
          <a:endParaRPr lang="en-US"/>
        </a:p>
      </dgm:t>
    </dgm:pt>
    <dgm:pt modelId="{46126771-4A06-674F-B595-3B46BFC5191D}" type="pres">
      <dgm:prSet presAssocID="{8692D109-3D1B-ED4A-A254-666EF3FC4D86}" presName="linearFlow" presStyleCnt="0">
        <dgm:presLayoutVars>
          <dgm:dir/>
          <dgm:resizeHandles val="exact"/>
        </dgm:presLayoutVars>
      </dgm:prSet>
      <dgm:spPr/>
    </dgm:pt>
    <dgm:pt modelId="{2A5B2384-D3F3-C045-976E-B601EE5E1B52}" type="pres">
      <dgm:prSet presAssocID="{F669B28C-4222-FB4F-8086-CCFD71EEAE01}" presName="composite" presStyleCnt="0"/>
      <dgm:spPr/>
    </dgm:pt>
    <dgm:pt modelId="{2C27BB00-98F6-3A47-9667-95CD7986136E}" type="pres">
      <dgm:prSet presAssocID="{F669B28C-4222-FB4F-8086-CCFD71EEAE01}" presName="imgShp" presStyleLbl="fgImgPlace1" presStyleIdx="0" presStyleCnt="5"/>
      <dgm:spPr/>
    </dgm:pt>
    <dgm:pt modelId="{DFDE65C3-0D61-E741-981B-5C04E376DE09}" type="pres">
      <dgm:prSet presAssocID="{F669B28C-4222-FB4F-8086-CCFD71EEAE01}" presName="txShp" presStyleLbl="node1" presStyleIdx="0" presStyleCnt="5">
        <dgm:presLayoutVars>
          <dgm:bulletEnabled val="1"/>
        </dgm:presLayoutVars>
      </dgm:prSet>
      <dgm:spPr/>
    </dgm:pt>
    <dgm:pt modelId="{1A7873AE-38E9-C04D-8963-94D999A62E81}" type="pres">
      <dgm:prSet presAssocID="{8F94A720-B2FB-7541-B76C-141300220162}" presName="spacing" presStyleCnt="0"/>
      <dgm:spPr/>
    </dgm:pt>
    <dgm:pt modelId="{4A84EF8A-4263-AD4A-A356-2B575494317F}" type="pres">
      <dgm:prSet presAssocID="{86F3B000-09F3-564F-ADE2-5F4BE0283458}" presName="composite" presStyleCnt="0"/>
      <dgm:spPr/>
    </dgm:pt>
    <dgm:pt modelId="{4135B83F-F90F-C847-8930-0074E940F2A2}" type="pres">
      <dgm:prSet presAssocID="{86F3B000-09F3-564F-ADE2-5F4BE0283458}" presName="imgShp" presStyleLbl="fgImgPlace1" presStyleIdx="1" presStyleCnt="5"/>
      <dgm:spPr/>
    </dgm:pt>
    <dgm:pt modelId="{39460B6D-B242-1F40-95D1-3FB46CFF3DBE}" type="pres">
      <dgm:prSet presAssocID="{86F3B000-09F3-564F-ADE2-5F4BE0283458}" presName="txShp" presStyleLbl="node1" presStyleIdx="1" presStyleCnt="5">
        <dgm:presLayoutVars>
          <dgm:bulletEnabled val="1"/>
        </dgm:presLayoutVars>
      </dgm:prSet>
      <dgm:spPr/>
    </dgm:pt>
    <dgm:pt modelId="{C47EF126-A189-994D-A229-E8B46E017CD7}" type="pres">
      <dgm:prSet presAssocID="{2D54EB50-018C-2A4D-97F7-58B195B64928}" presName="spacing" presStyleCnt="0"/>
      <dgm:spPr/>
    </dgm:pt>
    <dgm:pt modelId="{E3A0FB61-99FD-D14E-8B92-675834236556}" type="pres">
      <dgm:prSet presAssocID="{320E911D-0B07-A74C-B5B0-3BE0AC95CAA9}" presName="composite" presStyleCnt="0"/>
      <dgm:spPr/>
    </dgm:pt>
    <dgm:pt modelId="{111649F0-E1A2-A548-8E1E-D76D05631C14}" type="pres">
      <dgm:prSet presAssocID="{320E911D-0B07-A74C-B5B0-3BE0AC95CAA9}" presName="imgShp" presStyleLbl="fgImgPlace1" presStyleIdx="2" presStyleCnt="5"/>
      <dgm:spPr/>
    </dgm:pt>
    <dgm:pt modelId="{1F5CDB1C-3112-6B48-A8C5-A8B432567083}" type="pres">
      <dgm:prSet presAssocID="{320E911D-0B07-A74C-B5B0-3BE0AC95CAA9}" presName="txShp" presStyleLbl="node1" presStyleIdx="2" presStyleCnt="5">
        <dgm:presLayoutVars>
          <dgm:bulletEnabled val="1"/>
        </dgm:presLayoutVars>
      </dgm:prSet>
      <dgm:spPr/>
    </dgm:pt>
    <dgm:pt modelId="{0DE1CEAC-287F-944D-A4B9-9AA33A728C6F}" type="pres">
      <dgm:prSet presAssocID="{0D205069-D23B-6740-B981-ECC519DBD1B1}" presName="spacing" presStyleCnt="0"/>
      <dgm:spPr/>
    </dgm:pt>
    <dgm:pt modelId="{F0BD2583-3456-1642-8B2E-2B41A3C85F57}" type="pres">
      <dgm:prSet presAssocID="{42247555-F84E-9E4B-9C82-1B359FAE6D9A}" presName="composite" presStyleCnt="0"/>
      <dgm:spPr/>
    </dgm:pt>
    <dgm:pt modelId="{793DEEE3-24EC-FF4A-88BB-3BF67DE2FA54}" type="pres">
      <dgm:prSet presAssocID="{42247555-F84E-9E4B-9C82-1B359FAE6D9A}" presName="imgShp" presStyleLbl="fgImgPlace1" presStyleIdx="3" presStyleCnt="5"/>
      <dgm:spPr/>
    </dgm:pt>
    <dgm:pt modelId="{239FB547-2000-0F43-8405-99D5D133B58A}" type="pres">
      <dgm:prSet presAssocID="{42247555-F84E-9E4B-9C82-1B359FAE6D9A}" presName="txShp" presStyleLbl="node1" presStyleIdx="3" presStyleCnt="5">
        <dgm:presLayoutVars>
          <dgm:bulletEnabled val="1"/>
        </dgm:presLayoutVars>
      </dgm:prSet>
      <dgm:spPr/>
    </dgm:pt>
    <dgm:pt modelId="{7C771F03-9282-534E-B71B-CD5BABF3084B}" type="pres">
      <dgm:prSet presAssocID="{E8BB057C-EA37-8C4A-A79A-AC23A1D444C3}" presName="spacing" presStyleCnt="0"/>
      <dgm:spPr/>
    </dgm:pt>
    <dgm:pt modelId="{321B7A32-B51D-024D-87F7-55F8E1835B28}" type="pres">
      <dgm:prSet presAssocID="{AF813C3E-1E06-3B4A-836B-6E21938AF959}" presName="composite" presStyleCnt="0"/>
      <dgm:spPr/>
    </dgm:pt>
    <dgm:pt modelId="{3AFB2AF6-50E2-BE45-9CAF-596803D1FA9A}" type="pres">
      <dgm:prSet presAssocID="{AF813C3E-1E06-3B4A-836B-6E21938AF959}" presName="imgShp" presStyleLbl="fgImgPlace1" presStyleIdx="4" presStyleCnt="5"/>
      <dgm:spPr/>
    </dgm:pt>
    <dgm:pt modelId="{A3A005BF-BB4C-CB4F-8D35-5AB80A5BF92E}" type="pres">
      <dgm:prSet presAssocID="{AF813C3E-1E06-3B4A-836B-6E21938AF959}" presName="txShp" presStyleLbl="node1" presStyleIdx="4" presStyleCnt="5">
        <dgm:presLayoutVars>
          <dgm:bulletEnabled val="1"/>
        </dgm:presLayoutVars>
      </dgm:prSet>
      <dgm:spPr/>
    </dgm:pt>
  </dgm:ptLst>
  <dgm:cxnLst>
    <dgm:cxn modelId="{38644E07-7A6E-0848-84D0-CBE2AE97018D}" type="presOf" srcId="{320E911D-0B07-A74C-B5B0-3BE0AC95CAA9}" destId="{1F5CDB1C-3112-6B48-A8C5-A8B432567083}" srcOrd="0" destOrd="0" presId="urn:microsoft.com/office/officeart/2005/8/layout/vList3"/>
    <dgm:cxn modelId="{FD1A710E-9514-FC4E-B37A-ED03FE4BCFC3}" type="presOf" srcId="{AF813C3E-1E06-3B4A-836B-6E21938AF959}" destId="{A3A005BF-BB4C-CB4F-8D35-5AB80A5BF92E}" srcOrd="0" destOrd="0" presId="urn:microsoft.com/office/officeart/2005/8/layout/vList3"/>
    <dgm:cxn modelId="{8A19AE3F-930C-794E-9C67-00999BE1092E}" srcId="{8692D109-3D1B-ED4A-A254-666EF3FC4D86}" destId="{86F3B000-09F3-564F-ADE2-5F4BE0283458}" srcOrd="1" destOrd="0" parTransId="{1C8E4CDB-B0BC-9B4C-AE71-83E6F9069AFD}" sibTransId="{2D54EB50-018C-2A4D-97F7-58B195B64928}"/>
    <dgm:cxn modelId="{C05A644F-CC7B-C449-B0E1-5667CF6789B7}" type="presOf" srcId="{F669B28C-4222-FB4F-8086-CCFD71EEAE01}" destId="{DFDE65C3-0D61-E741-981B-5C04E376DE09}" srcOrd="0" destOrd="0" presId="urn:microsoft.com/office/officeart/2005/8/layout/vList3"/>
    <dgm:cxn modelId="{5DE1418B-7F1D-4243-9BEB-ED06BE7AA33A}" srcId="{8692D109-3D1B-ED4A-A254-666EF3FC4D86}" destId="{F669B28C-4222-FB4F-8086-CCFD71EEAE01}" srcOrd="0" destOrd="0" parTransId="{E2EACBD5-33F4-A542-846C-5699E551136C}" sibTransId="{8F94A720-B2FB-7541-B76C-141300220162}"/>
    <dgm:cxn modelId="{9C18E08F-689F-ED4A-A3A0-0F83497FB5FF}" type="presOf" srcId="{86F3B000-09F3-564F-ADE2-5F4BE0283458}" destId="{39460B6D-B242-1F40-95D1-3FB46CFF3DBE}" srcOrd="0" destOrd="0" presId="urn:microsoft.com/office/officeart/2005/8/layout/vList3"/>
    <dgm:cxn modelId="{976235A6-3D0F-4743-AF6A-586EF2D530BF}" type="presOf" srcId="{42247555-F84E-9E4B-9C82-1B359FAE6D9A}" destId="{239FB547-2000-0F43-8405-99D5D133B58A}" srcOrd="0" destOrd="0" presId="urn:microsoft.com/office/officeart/2005/8/layout/vList3"/>
    <dgm:cxn modelId="{C9BC33CC-9A80-B746-ADC2-15AC8BA5C461}" srcId="{8692D109-3D1B-ED4A-A254-666EF3FC4D86}" destId="{AF813C3E-1E06-3B4A-836B-6E21938AF959}" srcOrd="4" destOrd="0" parTransId="{ACCA3B1A-57EB-1E47-BE72-8019BA125CBF}" sibTransId="{9B680B41-09BB-D44F-A81B-8712CC25D5F3}"/>
    <dgm:cxn modelId="{53EE16D3-B5A3-E84F-9566-B64BA6D538D1}" srcId="{8692D109-3D1B-ED4A-A254-666EF3FC4D86}" destId="{42247555-F84E-9E4B-9C82-1B359FAE6D9A}" srcOrd="3" destOrd="0" parTransId="{636C9B34-1620-8E4D-9C8D-2B2B6A82D545}" sibTransId="{E8BB057C-EA37-8C4A-A79A-AC23A1D444C3}"/>
    <dgm:cxn modelId="{CCC634D3-B253-C347-856C-7A1CC6285B69}" srcId="{8692D109-3D1B-ED4A-A254-666EF3FC4D86}" destId="{320E911D-0B07-A74C-B5B0-3BE0AC95CAA9}" srcOrd="2" destOrd="0" parTransId="{4F47B637-9D27-F146-AF0B-C4B3702044DA}" sibTransId="{0D205069-D23B-6740-B981-ECC519DBD1B1}"/>
    <dgm:cxn modelId="{DE4F6DE4-3E89-F347-B213-0C746B7EDD64}" type="presOf" srcId="{8692D109-3D1B-ED4A-A254-666EF3FC4D86}" destId="{46126771-4A06-674F-B595-3B46BFC5191D}" srcOrd="0" destOrd="0" presId="urn:microsoft.com/office/officeart/2005/8/layout/vList3"/>
    <dgm:cxn modelId="{A1C4A49B-15D3-0745-96F2-AB43113CAF9D}" type="presParOf" srcId="{46126771-4A06-674F-B595-3B46BFC5191D}" destId="{2A5B2384-D3F3-C045-976E-B601EE5E1B52}" srcOrd="0" destOrd="0" presId="urn:microsoft.com/office/officeart/2005/8/layout/vList3"/>
    <dgm:cxn modelId="{35CAD4FB-7AFE-B449-9E63-43DEEC65F0C6}" type="presParOf" srcId="{2A5B2384-D3F3-C045-976E-B601EE5E1B52}" destId="{2C27BB00-98F6-3A47-9667-95CD7986136E}" srcOrd="0" destOrd="0" presId="urn:microsoft.com/office/officeart/2005/8/layout/vList3"/>
    <dgm:cxn modelId="{E52A6055-5C3C-A149-A7F9-EEA76A24D33C}" type="presParOf" srcId="{2A5B2384-D3F3-C045-976E-B601EE5E1B52}" destId="{DFDE65C3-0D61-E741-981B-5C04E376DE09}" srcOrd="1" destOrd="0" presId="urn:microsoft.com/office/officeart/2005/8/layout/vList3"/>
    <dgm:cxn modelId="{79DF2F72-50C4-6049-BB22-588E5DFA18D2}" type="presParOf" srcId="{46126771-4A06-674F-B595-3B46BFC5191D}" destId="{1A7873AE-38E9-C04D-8963-94D999A62E81}" srcOrd="1" destOrd="0" presId="urn:microsoft.com/office/officeart/2005/8/layout/vList3"/>
    <dgm:cxn modelId="{2588F9EA-41A6-4040-9E81-6B35EC3E7244}" type="presParOf" srcId="{46126771-4A06-674F-B595-3B46BFC5191D}" destId="{4A84EF8A-4263-AD4A-A356-2B575494317F}" srcOrd="2" destOrd="0" presId="urn:microsoft.com/office/officeart/2005/8/layout/vList3"/>
    <dgm:cxn modelId="{2CD687C0-8EE8-B744-87E1-9FBAABADF746}" type="presParOf" srcId="{4A84EF8A-4263-AD4A-A356-2B575494317F}" destId="{4135B83F-F90F-C847-8930-0074E940F2A2}" srcOrd="0" destOrd="0" presId="urn:microsoft.com/office/officeart/2005/8/layout/vList3"/>
    <dgm:cxn modelId="{6774A6B4-7F11-1E40-B9AC-11E6B7A680DD}" type="presParOf" srcId="{4A84EF8A-4263-AD4A-A356-2B575494317F}" destId="{39460B6D-B242-1F40-95D1-3FB46CFF3DBE}" srcOrd="1" destOrd="0" presId="urn:microsoft.com/office/officeart/2005/8/layout/vList3"/>
    <dgm:cxn modelId="{FF84748B-2920-264F-91E9-DB3AC79A46DD}" type="presParOf" srcId="{46126771-4A06-674F-B595-3B46BFC5191D}" destId="{C47EF126-A189-994D-A229-E8B46E017CD7}" srcOrd="3" destOrd="0" presId="urn:microsoft.com/office/officeart/2005/8/layout/vList3"/>
    <dgm:cxn modelId="{D2332C16-C732-3B4A-97D6-476B4E99F342}" type="presParOf" srcId="{46126771-4A06-674F-B595-3B46BFC5191D}" destId="{E3A0FB61-99FD-D14E-8B92-675834236556}" srcOrd="4" destOrd="0" presId="urn:microsoft.com/office/officeart/2005/8/layout/vList3"/>
    <dgm:cxn modelId="{B465F3BE-E002-7A48-99B7-840C0006C06B}" type="presParOf" srcId="{E3A0FB61-99FD-D14E-8B92-675834236556}" destId="{111649F0-E1A2-A548-8E1E-D76D05631C14}" srcOrd="0" destOrd="0" presId="urn:microsoft.com/office/officeart/2005/8/layout/vList3"/>
    <dgm:cxn modelId="{20C3F84B-4BAA-B744-B784-E1EAD074B3FF}" type="presParOf" srcId="{E3A0FB61-99FD-D14E-8B92-675834236556}" destId="{1F5CDB1C-3112-6B48-A8C5-A8B432567083}" srcOrd="1" destOrd="0" presId="urn:microsoft.com/office/officeart/2005/8/layout/vList3"/>
    <dgm:cxn modelId="{B8C0E957-145A-574B-B184-61A13E3A2DB6}" type="presParOf" srcId="{46126771-4A06-674F-B595-3B46BFC5191D}" destId="{0DE1CEAC-287F-944D-A4B9-9AA33A728C6F}" srcOrd="5" destOrd="0" presId="urn:microsoft.com/office/officeart/2005/8/layout/vList3"/>
    <dgm:cxn modelId="{288DC7C0-1E66-9B42-B473-B2243EF4E940}" type="presParOf" srcId="{46126771-4A06-674F-B595-3B46BFC5191D}" destId="{F0BD2583-3456-1642-8B2E-2B41A3C85F57}" srcOrd="6" destOrd="0" presId="urn:microsoft.com/office/officeart/2005/8/layout/vList3"/>
    <dgm:cxn modelId="{DC0816CF-A3BD-7343-85F9-00BE6564F84A}" type="presParOf" srcId="{F0BD2583-3456-1642-8B2E-2B41A3C85F57}" destId="{793DEEE3-24EC-FF4A-88BB-3BF67DE2FA54}" srcOrd="0" destOrd="0" presId="urn:microsoft.com/office/officeart/2005/8/layout/vList3"/>
    <dgm:cxn modelId="{45B59FCC-5B5B-8C46-B26D-986B6C148D71}" type="presParOf" srcId="{F0BD2583-3456-1642-8B2E-2B41A3C85F57}" destId="{239FB547-2000-0F43-8405-99D5D133B58A}" srcOrd="1" destOrd="0" presId="urn:microsoft.com/office/officeart/2005/8/layout/vList3"/>
    <dgm:cxn modelId="{35090799-5D11-314C-9AAF-6AA24C0056B5}" type="presParOf" srcId="{46126771-4A06-674F-B595-3B46BFC5191D}" destId="{7C771F03-9282-534E-B71B-CD5BABF3084B}" srcOrd="7" destOrd="0" presId="urn:microsoft.com/office/officeart/2005/8/layout/vList3"/>
    <dgm:cxn modelId="{60261290-1521-054A-ABFE-232565725202}" type="presParOf" srcId="{46126771-4A06-674F-B595-3B46BFC5191D}" destId="{321B7A32-B51D-024D-87F7-55F8E1835B28}" srcOrd="8" destOrd="0" presId="urn:microsoft.com/office/officeart/2005/8/layout/vList3"/>
    <dgm:cxn modelId="{5982D3E6-DEB6-6B4E-9A66-DCE1D37B2021}" type="presParOf" srcId="{321B7A32-B51D-024D-87F7-55F8E1835B28}" destId="{3AFB2AF6-50E2-BE45-9CAF-596803D1FA9A}" srcOrd="0" destOrd="0" presId="urn:microsoft.com/office/officeart/2005/8/layout/vList3"/>
    <dgm:cxn modelId="{C75BA245-434A-684E-8207-783F23316C12}" type="presParOf" srcId="{321B7A32-B51D-024D-87F7-55F8E1835B28}" destId="{A3A005BF-BB4C-CB4F-8D35-5AB80A5BF9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E65C3-0D61-E741-981B-5C04E376DE09}">
      <dsp:nvSpPr>
        <dsp:cNvPr id="0" name=""/>
        <dsp:cNvSpPr/>
      </dsp:nvSpPr>
      <dsp:spPr>
        <a:xfrm rot="10800000">
          <a:off x="1358137" y="496"/>
          <a:ext cx="4898130" cy="497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424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Prevent</a:t>
          </a:r>
          <a:endParaRPr lang="en-US" sz="2200" b="0" kern="1200" dirty="0"/>
        </a:p>
      </dsp:txBody>
      <dsp:txXfrm rot="10800000">
        <a:off x="1482535" y="496"/>
        <a:ext cx="4773732" cy="497592"/>
      </dsp:txXfrm>
    </dsp:sp>
    <dsp:sp modelId="{2C27BB00-98F6-3A47-9667-95CD7986136E}">
      <dsp:nvSpPr>
        <dsp:cNvPr id="0" name=""/>
        <dsp:cNvSpPr/>
      </dsp:nvSpPr>
      <dsp:spPr>
        <a:xfrm>
          <a:off x="1109341" y="496"/>
          <a:ext cx="497592" cy="49759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60B6D-B242-1F40-95D1-3FB46CFF3DBE}">
      <dsp:nvSpPr>
        <dsp:cNvPr id="0" name=""/>
        <dsp:cNvSpPr/>
      </dsp:nvSpPr>
      <dsp:spPr>
        <a:xfrm rot="10800000">
          <a:off x="1358137" y="646623"/>
          <a:ext cx="4898130" cy="497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424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Detect</a:t>
          </a:r>
        </a:p>
      </dsp:txBody>
      <dsp:txXfrm rot="10800000">
        <a:off x="1482535" y="646623"/>
        <a:ext cx="4773732" cy="497592"/>
      </dsp:txXfrm>
    </dsp:sp>
    <dsp:sp modelId="{4135B83F-F90F-C847-8930-0074E940F2A2}">
      <dsp:nvSpPr>
        <dsp:cNvPr id="0" name=""/>
        <dsp:cNvSpPr/>
      </dsp:nvSpPr>
      <dsp:spPr>
        <a:xfrm>
          <a:off x="1109341" y="646623"/>
          <a:ext cx="497592" cy="49759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CDB1C-3112-6B48-A8C5-A8B432567083}">
      <dsp:nvSpPr>
        <dsp:cNvPr id="0" name=""/>
        <dsp:cNvSpPr/>
      </dsp:nvSpPr>
      <dsp:spPr>
        <a:xfrm rot="10800000">
          <a:off x="1358137" y="1292750"/>
          <a:ext cx="4898130" cy="497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424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Contain</a:t>
          </a:r>
        </a:p>
      </dsp:txBody>
      <dsp:txXfrm rot="10800000">
        <a:off x="1482535" y="1292750"/>
        <a:ext cx="4773732" cy="497592"/>
      </dsp:txXfrm>
    </dsp:sp>
    <dsp:sp modelId="{111649F0-E1A2-A548-8E1E-D76D05631C14}">
      <dsp:nvSpPr>
        <dsp:cNvPr id="0" name=""/>
        <dsp:cNvSpPr/>
      </dsp:nvSpPr>
      <dsp:spPr>
        <a:xfrm>
          <a:off x="1109341" y="1292750"/>
          <a:ext cx="497592" cy="49759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FB547-2000-0F43-8405-99D5D133B58A}">
      <dsp:nvSpPr>
        <dsp:cNvPr id="0" name=""/>
        <dsp:cNvSpPr/>
      </dsp:nvSpPr>
      <dsp:spPr>
        <a:xfrm rot="10800000">
          <a:off x="1358137" y="1938878"/>
          <a:ext cx="4898130" cy="497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424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Recover</a:t>
          </a:r>
        </a:p>
      </dsp:txBody>
      <dsp:txXfrm rot="10800000">
        <a:off x="1482535" y="1938878"/>
        <a:ext cx="4773732" cy="497592"/>
      </dsp:txXfrm>
    </dsp:sp>
    <dsp:sp modelId="{793DEEE3-24EC-FF4A-88BB-3BF67DE2FA54}">
      <dsp:nvSpPr>
        <dsp:cNvPr id="0" name=""/>
        <dsp:cNvSpPr/>
      </dsp:nvSpPr>
      <dsp:spPr>
        <a:xfrm>
          <a:off x="1109341" y="1938878"/>
          <a:ext cx="497592" cy="49759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005BF-BB4C-CB4F-8D35-5AB80A5BF92E}">
      <dsp:nvSpPr>
        <dsp:cNvPr id="0" name=""/>
        <dsp:cNvSpPr/>
      </dsp:nvSpPr>
      <dsp:spPr>
        <a:xfrm rot="10800000">
          <a:off x="1358137" y="2585005"/>
          <a:ext cx="4898130" cy="497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424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Report</a:t>
          </a:r>
        </a:p>
      </dsp:txBody>
      <dsp:txXfrm rot="10800000">
        <a:off x="1482535" y="2585005"/>
        <a:ext cx="4773732" cy="497592"/>
      </dsp:txXfrm>
    </dsp:sp>
    <dsp:sp modelId="{3AFB2AF6-50E2-BE45-9CAF-596803D1FA9A}">
      <dsp:nvSpPr>
        <dsp:cNvPr id="0" name=""/>
        <dsp:cNvSpPr/>
      </dsp:nvSpPr>
      <dsp:spPr>
        <a:xfrm>
          <a:off x="1109341" y="2585005"/>
          <a:ext cx="497592" cy="49759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6/10/19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3T14:25:28.9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70,'25'-12,"-1"3,-15 4,4 4,-4-4,3 4,-3-4,0 2,4 0,-6-2,6 4,-2-4,-1 5,3-3,-4 1,0 1,5-2,-4 3,2-3,-1 3,-2-3,2 3,0 0,3 0,-4 0,1 0,-1 0,-1 0,5 0,-2 3,-3-2,5 2,-7-3,6 2,-1-1,-3 1,5 1,-6-3,1 5,4-4,-6 4,6-5,-4 5,0-4,5 4,-7-4,7 2,-2-1,1-1,-1 2,3 0,-8-2,9 4,-5-4,3 2,-3-1,1-1,0 1,-2-2,3 3,-4-2,3 4,2-5,-4 3,4-3,-5 3,0-3,4 3,-4-3,3 0,1 3,-6-3,7 3,-2-1,-2-1,4 2,-6-3,3 0,1 2,-3-1,2 2,0-3,-2 0,4 2,-4-1,2 1,0-2,0 0,0-2,0 1,3-1,-4-1,1 3,-1-3,0 3,3 0,-2 0,-2 0,4-2,-6 1,7-4,-5 4,2-1,0-1,-2 2,2-4,-2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3T14:25:38.3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1,'35'0,"-2"0,-12 3,-1-2,5 2,1 0,0 1,-1 0,0 3,-3-6,3 5,-4-5,-1 2,1 0,0-2,-1 5,1-5,0 2,0 0,-1-3,5 7,1-6,0 5,8-5,-6 5,12-1,-13-1,12 3,-1-2,4 4,5-5,-6 4,6-7,-9 2,3-3,-11 0,-4 0,-1 0,-4 0,-1 3,1-2,-4 5,3-5,-3 2,4-3,-1 0,-6 0,5 0,-8 0,2 0,-2 0,-1 0,2 0,1 0,-1 0,-3 0,3 0,-3 0,4 0,2 0,-2 0,2 0,-3 0,1 0,-4 0,6 0,-7 0,7 0,-6 0,4 0,-1 0,1 0,-4 0,3 0,-3 0,2 0,0 0,0 0,1-3,-4 0,-25-10,11 8,-19-5,19 10,1 0,-9-5,7 3,-6-3,2 5,4-2,-7 1,2-1,2 2,-4 0,2-3,2 3,-4-5,3 4,1-1,-4 2,2 0,2 0,-5 0,4 0,0 0,-3 0,5 0,-4 0,1 0,2 0,-2 0,3 0,-4 0,1 0,-4 0,5 0,-8 0,12 0,-9 0,7 0,0 0,-3 0,3 0,-3 0,0 0,3 0,-2 0,1 0,-2 0,2 0,-2 0,0 0,2-3,-4 2,5-1,-8 2,4 0,-3 0,0-3,2 2,-2-2,3 0,1 2,-1-1,1 2,2-3,-4 2,7-1,-10 2,10-3,-7 3,2-3,2 3,-4 0,4 0,1 0,-3 0,0 0,2 0,-7 0,10 0,-7-2,4 1,-2-2,-1 3,4 0,-3 0,3 0,-6 0,1 0,2 0,1 0,-1 0,2 0,-5 0,3 0,2 0,-6 0,5 0,-4 0,3 0,-1 0,1 0,-4 0,2 0,-2-3,4 3,-1-3,4 3,-6-3,5 2,-2-2,0 3,0 0,2 0,-3 0,1 0,2 0,-3 0,4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3T14:25:41.1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64,'27'3,"-5"0,-10-3,-3 0,7 0,-5 0,8 0,-5 0,3 0,2 0,-2 0,0 0,3 0,-6 0,5 0,-2 0,4 0,0 0,-4 0,2 0,3 0,0 0,3 0,-5 0,1 0,0 0,-1 0,5 0,1 0,5 0,-5 0,-1 0,-5 0,1 0,0 0,-1 0,1 0,0 0,-1 0,1 0,0 0,0 0,-1 0,1 0,0 0,-4 0,2 0,-2 0,0 0,3 0,-6 0,5 0,-5 0,5 0,-2 0,0 0,3 0,-6 0,5 0,-2 0,4 0,4-4,-3 4,7-7,-3 3,5-1,-1-1,0 5,1-3,-5 1,3-1,-7 0,3 1,-5 0,-3 2,-1-2,-6 3,-2-3,3 3,-2-5,5 4,-6-2,3 3,-2 0,2 0,2 0,-5 0,4 0,0 0,1 0,2 0,-3 0,4 0,-2 0,-1 0,-1 0,-1 0,-1 0,5 0,-6 0,3 0,1 0,-4 0,3 0,-3 0,2 0,0 0,1 0,-1 0,0 0,0 0,0 0,0 0,0 0,3 0,-4 0,1 0,-1-2,0 1,3-1,-2 2,1 0,-3 0,2 0,0 0,-2 0,4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3T14:25:46.6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1 134,'24'-13,"0"0,-17 10,4-1,-2-1,3 5,-3-5,2 4,1-4,-3 2,5 0,-7-2,4 4,-1-4,2 4,1-4,3 4,-3-5,3 6,0-3,-2 0,6 2,-3-1,3-2,-3 4,-1-6,-3 5,-1-2,-2 3,1-2,-3 1,3-1,1 2,-1 0,0 0,-2 0,5 0,-7 0,7 0,-2 0,-2 0,4 0,-4 0,2 0,9 0,-3 0,3 0,-5-3,-3 2,-1-5,4 6,-6-3,9 0,-8 2,5-2,-4 3,1-3,-4 2,3-1,0 2,-2 0,4 0,-5 0,0 0,4 2,-4 1,2 0,0 2,-2-4,2 4,1-2,-4 0,3 4,-3-5,1 5,2-4,-3 3,3-1,-2-2,1 2,-1-2,0 5,-4 3,-2-1,-6 3,3-5,-8 1,2-1,-3-3,-5 1,4 0,-2-2,1 1,1-1,1 2,-3-3,0-1,2-2,-4 0,5 0,-3 0,-2 0,1 0,-2 0,2 0,1 0,-1 0,1 0,-1-2,4 1,-3-2,2 0,1 3,-3-3,3 3,-3 0,-3-3,2 3,-2-6,-1 6,3-3,-4 3,5 0,-4 0,2 0,-2 0,0 0,2 0,-2 0,4 0,-1 0,1 0,2 0,-2 0,3 0,-4 0,1 0,-4 0,2 0,-2 0,4 0,-5 0,4 0,-3 0,0 0,2 0,1 0,1 0,3 0,-4 0,4 0,-5 0,7 0,-7 0,5 0,-2 0,0 0,-1 0,1 0,0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3T14:25:57.8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1,'34'6,"0"-1,-17-5,3 0,1 0,0 0,-1 0,5 0,-3 0,3 0,-8 0,3 0,-10 0,3 0,-3 0,-3 0,8 0,-2 0,-2 0,1 0,0 0,-2 0,6 0,-3 0,3 0,-6 0,5 0,-5 0,2 0,1 0,-4 0,3 0,-3 0,4 0,-1 0,-3 0,3 0,-3 0,4 0,-1 0,-2 0,1 0,-1 0,2 0,4 0,-2 0,2 0,-4 0,4 0,1 0,0 0,3 0,-7 0,4 0,-5 0,-3 0,3 0,-3 0,4 0,-1 0,-2 0,1 3,-1-2,2 2,1-1,3-1,-6 2,5 0,-2-3,1 3,2 0,-4-2,4 4,-2-4,2 2,0 0,-3-2,7 2,-6 0,5-2,-5 4,5-4,-5 2,6-3,-10 0,9 0,-9 0,6 0,-3 0,-1 2,1-1,-1 2,1-3,-1 0,0 0,1 0,-4 0,3 0,-3 0,2 0,0 0,1 0,-1 0,0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31T20:40:07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1043 303 24575,'-3'4'0,"-1"2"0,-3-2 0,3 3 0,-3-3 0,3-1 0,0 0 0,-2-2 0,2 6 0,-3-4 0,-1 5 0,-3-1 0,3 0 0,-3 1 0,4-1 0,-1 0 0,1-3 0,0 2 0,3-2 0,-2 3 0,2-3 0,-4 3 0,1-3 0,0 3 0,0 0 0,-1 4 0,1-6 0,-1 9 0,0-9 0,1 6 0,0-4 0,3 0 0,-3 0 0,3 1 0,-3-1 0,0 0 0,3 0 0,-7 0 0,10 1 0,-10-1 0,7 0 0,-3 4 0,-1-3 0,4 3 0,-3-3 0,3-1 0,-3 0 0,3 0 0,-2 0 0,2 0 0,0 0 0,-3 0 0,7 0 0,-7 1 0,3-1 0,0 0 0,-3 4 0,3-3 0,-4 7 0,4-7 0,-3 7 0,3-7 0,-4 7 0,4-7 0,-4 7 0,4-7 0,-4 7 0,1-3 0,2 0 0,-2 3 0,2-3 0,-3 4 0,1-4 0,-1 3 0,4-7 0,-4 7 0,7-7 0,-6 7 0,3-6 0,-3 2 0,3-4 0,0 4 0,1-3 0,2 3 0,-5-4 0,5 0 0,-6 4 0,6-3 0,-2 7 0,-1-3 0,0 4 0,-1 0 0,-2 0 0,2 5 0,-3-4 0,3 4 0,-2-5 0,6 0 0,-6 0 0,6-1 0,-6-2 0,6-2 0,-6 0 0,7 1 0,-7 0 0,2 3 0,1-7 0,-3 7 0,6-7 0,-2 3 0,-1 0 0,0 1 0,-1 4 0,-2 0 0,2 5 0,-4 0 0,4 6 0,-3-1 0,-1 6 0,3-4 0,-7 4 0,4-5 0,3-1 0,-5-4 0,10-1 0,-6-5 0,6 0 0,-6-4 0,6 3 0,-2-7 0,-1 7 0,3-3 0,-6 4 0,3 0 0,-1-4 0,2 3 0,-1-3 0,3 11 0,-3-9 0,1 8 0,2-10 0,-6 4 0,6 0 0,-3-4 0,4 3 0,-3-3 0,2 4 0,-3 0 0,4-4 0,0 3 0,-4 2 0,0 0 0,-1 3 0,1 8 0,1-9 0,2 9 0,-3-8 0,0 2 0,3 0 0,-7 3 0,7-3 0,-7 5 0,7-1 0,-3 1 0,0-1 0,3 13 0,-3-10 0,4 10 0,0-13 0,0-4 0,0-1 0,0-1 0,0-3 0,0 9 0,0-4 0,0-1 0,0 5 0,0 7 0,0-3 0,0 8 0,0-11 0,0 5 0,0-4 0,0 9 0,0-9 0,0 4 0,0-5 0,0-1 0,0 1 0,0-1 0,5 6 0,-4-4 0,3 10 0,0 2 0,-3 1 0,8 0 0,-8-4 0,7-4 0,-7 1 0,3-2 0,-4 0 0,0-4 0,0 9 0,4-9 0,-3 10 0,7 7 0,-3-9 0,0 14 0,-1-22 0,0 9 0,-3-9 0,8 10 0,-8-10 0,3 4 0,0 0 0,-2-4 0,2 4 0,-4 17 0,0-17 0,0 23 0,0-27 0,0 4 0,0-10 0,0 3 0,0-3 0,0 0 0,0 3 0,0-8 0,0 4 0,0-5 0,0-4 0,0 3 0,0-3 0,0 7 0,0-2 0,0-2 0,0 0 0,0-7 0,0 3 0,0 0 0,0-3 0,0 7 0,0-6 0,0 6 0,0-7 0,0 10 0,0-9 0,0 9 0,-3-10 0,2 3 0,-2 0 0,3-3 0,0 3 0,0-4 0,0 4 0,0-3 0,0 7 0,0-3 0,0-1 0,0 0 0,-4 0 0,3-3 0,-2 3 0,3 0 0,0-3 0,0 7 0,0-7 0,0 3 0,0 0 0,0 1 0,0-1 0,0 0 0,0-4 0,-4 0 0,4 0 0,-4 4 0,4-3 0,0 3 0,-3 0 0,2-3 0,-3 7 0,4 1 0,0-4 0,-3 7 0,2-11 0,-3 7 0,4-7 0,-3 7 0,2-7 0,-3 7 0,4-3 0,0 4 0,0 0 0,-3 3 0,-2-2 0,1 2 0,1-3 0,3-4 0,-4 3 0,3-7 0,-2 7 0,3-3 0,0 4 0,-4 0 0,3-4 0,-6 3 0,6-3 0,-3 11 0,1-5 0,2 5 0,-3-3 0,1-3 0,2 4 0,-6-5 0,6 5 0,-3 0 0,0 6 0,-1 11 0,0-8 0,-3 8 0,7-11 0,-7-1 0,7 1 0,-7-1 0,7-4 0,-7 3 0,7-3 0,-2 5 0,-1-5 0,-1 15 0,0-7 0,-3 10 0,7-3 0,-6-9 0,6 10 0,-8-5 0,8 6 0,-8 0 0,8 0 0,-7-6 0,7 5 0,-7 2 0,3 0 0,0 5 0,-4-11 0,8 3 0,-7-3 0,7 5 0,-4 6 0,5-5 0,0 6 0,-4-8 0,3 1 0,-8 0 0,8 0 0,-3 0 0,4 6 0,0 13 0,0-2 0,0 2 0,0-13 0,0-6 0,0 0 0,0-6 0,0 5 0,0-5 0,0 1 0,0-2 0,0 0 0,0 13 0,0-3 0,0 3 0,0-13 0,0-6 0,0 7 0,0-6 0,0 5 0,0 1 0,0 0 0,0 0 0,0 5 0,4 13 0,-3-8 0,4 19 0,-1-21 0,2 10 0,3-10 0,-3 10 0,3-10 0,-4-2 0,4-1 0,-4-5 0,4 1 0,-4 3 0,0-9 0,4 10 0,-5-15 0,6 25 0,-1-16 0,0 13 0,-4-13 0,4 0 0,-4-4 0,4 4 0,0-5 0,-1-1 0,-3 1 0,3-1 0,-3 1 0,12 11 0,-10-3 0,12 5 0,-12-3 0,6-9 0,0 4 0,-3-5 0,5-5 0,-5 3 0,5-8 0,-5 8 0,5-7 0,3 19 0,-5-17 0,8 17 0,-9-20 0,2 4 0,1-1 0,-1 2 0,3 0 0,0 3 0,0-3 0,1 5 0,-1-1 0,8 8 0,-5-6 0,4 1 0,-3-7 0,-4-6 0,5 5 0,-6-4 0,1 0 0,-1 3 0,5-6 0,-3 7 0,7-3 0,9 7 0,-5-6 0,10 7 0,-13-8 0,6 0 0,-4 0 0,11 7 0,-5-5 0,1 4 0,3-5 0,-3 5 0,4-3 0,-4 3 0,2-5 0,-3 0 0,-1 0 0,11 3 0,-14-3 0,8-2 0,-12-8 0,-4 2 0,4-9 0,-9 9 0,8-10 0,-3 6 0,10-2 0,1 0 0,1 4 0,21-4 0,-18 4 0,20-3 0,-5 3 0,-4-3 0,12 5 0,0-5 0,2 4 0,7-4 0,0 5 0,-7-4 0,-2 2 0,4-7 0,-8 2 0,3-4 0,-14 5 0,-6-4 0,0 7 0,0-7 0,-6 8 0,-1-8 0,-5 3 0,-1-4 0,-4 0 0,10 0 0,-13 0 0,9 0 0,-12 0 0,0 0 0,0 0 0,0 0 0,0 0 0,5 0 0,0 0 0,1 0 0,-1 0 0,0 0 0,-4 0 0,8 0 0,-3 0 0,16-4 0,-8-1 0,3 0 0,-7-3 0,-9 7 0,3-3 0,1 0 0,-4 3 0,4-7 0,-5 7 0,5-6 0,-4 6 0,15-11 0,-8 6 0,5-2 0,-4-4 0,-3 6 0,4-11 0,-4 7 0,4-2 0,2-7 0,1 3 0,4-8 0,-11 7 0,11-3 0,-14 3 0,9-8 0,-12 8 0,2-9 0,-5 4 0,3 0 0,-3-3 0,4 3 0,0 0 0,1-4 0,-2 4 0,10-16 0,-6 8 0,5-8 0,-11 16 0,-2 1 0,0 0 0,-3 4 0,8-8 0,-8 7 0,3-2 0,-3-1 0,-1 4 0,0-9 0,1 4 0,8-16 0,-7 8 0,7-8 0,-12 11 0,3-5 0,1 4 0,2-10 0,2 5 0,-3-6 0,-1 0 0,5-24 0,-7 12 0,6-13 0,-12 18 0,8 7 0,-4-6 0,1 4 0,2 2 0,-7-5 0,3 9 0,-4-5 0,0-4 0,0 15 0,0-15 0,0-8 0,0 14 0,0-18 0,0 16 0,0 0 0,0-12 0,-4 12 0,3-12 0,-3 12 0,4-19 0,0 11 0,0-13 0,0 20 0,0-9 0,-5-9 0,-1 8 0,0-18 0,2 22 0,0 1 0,-2-6 0,-4 5 0,4-6 0,-4-7 0,8 5 0,-7-5 0,7 7 0,-2-31 0,4 30 0,0-28 0,0 35 0,0 0 0,0-4 0,0 10 0,0-10 0,0 16 0,0-16 0,0 10 0,0-19 0,0-33 0,-6 17 0,5-24 0,-4 31 0,5 1 0,0-1 0,0 0 0,0 0 0,0 0 0,-5 7 0,4 8 0,-4 3 0,5-14 0,0 14 0,0-18 0,0 23 0,-4-7 0,2-8 0,-6 18 0,7-21 0,-8 21 0,8-11 0,-4 3 0,5 10 0,0-10 0,-5 4 0,-1-30 0,0 18 0,2-25 0,-1 30 0,4-6 0,-9 6 0,4-6 0,0 6 0,-4-7 0,9 8 0,-4-37 0,5 20 0,0-29 0,0 30 0,-5 7 0,4 8 0,-3-5 0,4 11 0,0-12 0,0 7 0,0 0 0,0-8 0,0 7 0,0-6 0,0-1 0,-5 7 0,4-37 0,-4 23 0,5-24 0,0 23 0,-5 0 0,-1 7 0,-1 2 0,3 7 0,-1 0 0,4 0 0,-4 0 0,0-1 0,-1-10 0,-4 14 0,4-2 0,-3 8 0,8 9 0,-4-5 0,0-3 0,0 7 0,-6-15 0,6 10 0,-5-10 0,5 10 0,-6-10 0,5 10 0,-7-28 0,6 18 0,-4-13 0,2 12 0,3 12 0,-5-19 0,1 11 0,-1-6 0,1 9 0,5 6 0,-4-7 0,3 6 0,-5-12 0,-3 12 0,-6-29 0,3 18 0,-6-14 0,7 20 0,-3 6 0,-1 0 0,1 0 0,0 5 0,0-3 0,1 9 0,-2-10 0,2 10 0,-9-21 0,6 12 0,-11-9 0,6 6 0,6 15 0,-9-14 0,9 14 0,-6-9 0,-12 2 0,16 4 0,-16 2 0,20 0 0,-8 7 0,3-3 0,-3 5 0,-1-1 0,-5-1 0,4 1 0,-10-1 0,10 1 0,-4-1 0,5 6 0,1-4 0,-1 7 0,-17-7 0,8 7 0,-10 1 0,9-4 0,-3 6 0,-1-3 0,-10 0 0,4 4 0,-6-4 0,6 4 0,-4-4 0,10 5 0,-28-5 0,18 4 0,-20-3 0,18 3 0,-7 0 0,5-3 0,-5 3 0,7 0 0,-7 1 0,5 5 0,2 0 0,1 0 0,5 0 0,0 0 0,-15 0 0,12 0 0,-8 4 0,13 2 0,6-1 0,5 3 0,-3-7 0,9 7 0,-4-7 0,10 7 0,-4-3 0,4 3 0,-12 0 0,6 1 0,-1-1 0,8-3 0,5 2 0,-5-2 0,8 0 0,-12 2 0,12-2 0,-8 0 0,9-2 0,-3 1 0,3 0 0,-4 4 0,1-3 0,3 1 0,1-5 0,7 5 0,-2-5 0,5 6 0,-5-7 0,2 7 0,-4-3 0,1 3 0,0 0 0,3 0 0,-3 0 0,3 4 0,0-3 0,-3 3 0,6 0 0,-2-2 0,3 5 0,0-1 0,0-1 0,0-1 0,0-4 0,3-3 0,-2 2 0,5-5 0,-2 2 0,3-3 0,-3 3 0,0-2 0,-4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3T17:50:00.8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19,'28'0,"-5"0,-17 0,0 0,9 0,-3 0,4 0,-3 0,2 0,0 0,3 0,-1 0,-2 0,3 0,-4 0,-3 0,2 0,-6 0,5 0,-2 0,0 0,3 0,-3 0,0 0,2 0,-3 0,4 0,-4 0,4 0,-4 0,2 0,0 0,-1 0,3 0,-3-3,5 2,-7-1,8 2,-9 0,5 0,-2 0,0 0,1 0,-1 0,2 0,-2 0,1 0,-1 0,2 0,-2 0,2 0,-3 0,4 0,-4 0,3 0,-2 0,-1-3,3 2,-3-2,4 3,-4-2,3 1,-2-2,2 3,-2 0,1 0,-1 0,2 0,-2 0,2 0,1 0,-1 0,0 0,-3 0,1 0,3 0,-3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3T17:50:16.3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0,'30'0,"-3"0,-13 0,4 4,6-3,5 6,5-6,5 7,-4-7,16 3,-9-4,10 0,-6 0,6 0,2 0,5 0,1 0,7 0,1 0,7 0,0 0,0 0,0 0,7 0,-5 0,13 0,-14 0,0 0,-3 0,-11 0,11 0,10 0,-11 0,10 0,-23 0,1 0,0 0,0 0,-1 0,1 0,0 0,-1 0,1 0,20 0,-21 0,14 0,-28 0,-4 0,4 0,-10 0,9 0,-8 0,8 0,-9 0,4 0,1 0,-5 0,24 0,-14 0,6 0,-13 0,-9 0,0 0,3 0,-8 0,9 0,-4 0,5 0,5 0,6 0,2 0,-6 0,-8 0,-10 0,0 0,-4 0,-1 0,-4 0,0 0,0 0,0 0,6 0,-5 0,2 0,-4 0,-3 0,4 0,-4 0,3 0,-2 0,-1 0,3 3,-2-2,5 2,-1-3,-2 2,0-1,-6 2,6-3,-3 0,0 0,2 0,-2 0,0 0,6 0,-9 0,6 0,-2 0,-3 0,6 0,-4 0,3 0,-3 0,2 0,-2-3,-1 2,3-1,-2 2,3 0,-4 0,7 0,-8 0,4 0,0 0,-4 0,7 0,-2 0,-2 0,4 0,-8 0,6 0,-3-3,1 2,1-2,-2 3,0 0,2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>
                    <a:lumMod val="75000"/>
                  </a:schemeClr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>
                    <a:lumMod val="75000"/>
                  </a:schemeClr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>
                    <a:lumMod val="75000"/>
                  </a:schemeClr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895662"/>
            <a:ext cx="8139112" cy="55656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48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35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wmf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customXml" Target="../ink/ink7.xml"/><Relationship Id="rId7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5.png"/><Relationship Id="rId4" Type="http://schemas.openxmlformats.org/officeDocument/2006/relationships/image" Target="../media/image12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Jason Chambers, Engineering Manager, Cisco </a:t>
            </a:r>
            <a:r>
              <a:rPr lang="en-US" dirty="0" err="1"/>
              <a:t>Stealthwatch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9496" y="4348762"/>
            <a:ext cx="7037805" cy="288131"/>
          </a:xfrm>
        </p:spPr>
        <p:txBody>
          <a:bodyPr/>
          <a:lstStyle/>
          <a:p>
            <a:r>
              <a:rPr lang="en-US" dirty="0"/>
              <a:t>V1 June 2019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Staying safe in the digital world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Self Defense </a:t>
            </a:r>
          </a:p>
        </p:txBody>
      </p:sp>
    </p:spTree>
    <p:extLst>
      <p:ext uri="{BB962C8B-B14F-4D97-AF65-F5344CB8AC3E}">
        <p14:creationId xmlns:p14="http://schemas.microsoft.com/office/powerpoint/2010/main" val="1941633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DC9F76-962C-D149-A04B-4D0F632BA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290C47-058A-3746-832D-EE2843335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5" y="0"/>
            <a:ext cx="829833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57AE0-CCEC-6944-97D7-595D2FD17845}"/>
              </a:ext>
            </a:extLst>
          </p:cNvPr>
          <p:cNvSpPr txBox="1"/>
          <p:nvPr/>
        </p:nvSpPr>
        <p:spPr>
          <a:xfrm rot="16200000">
            <a:off x="5420760" y="1199073"/>
            <a:ext cx="697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Photograph: </a:t>
            </a:r>
            <a:r>
              <a:rPr lang="en-US" dirty="0" err="1"/>
              <a:t>Sipa</a:t>
            </a:r>
            <a:r>
              <a:rPr lang="en-US" dirty="0"/>
              <a:t> Press/Rex/Shutterstock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715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876E56-39CF-8346-8386-A33213B70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you value? What is at risk? What are the consequences?</a:t>
            </a:r>
          </a:p>
        </p:txBody>
      </p:sp>
    </p:spTree>
    <p:extLst>
      <p:ext uri="{BB962C8B-B14F-4D97-AF65-F5344CB8AC3E}">
        <p14:creationId xmlns:p14="http://schemas.microsoft.com/office/powerpoint/2010/main" val="1365358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>
            <a:extLst>
              <a:ext uri="{FF2B5EF4-FFF2-40B4-BE49-F238E27FC236}">
                <a16:creationId xmlns:a16="http://schemas.microsoft.com/office/drawing/2014/main" id="{D33DBA4C-94E9-7648-8211-D259D6C9E646}"/>
              </a:ext>
            </a:extLst>
          </p:cNvPr>
          <p:cNvSpPr/>
          <p:nvPr/>
        </p:nvSpPr>
        <p:spPr>
          <a:xfrm>
            <a:off x="2721427" y="812524"/>
            <a:ext cx="5009322" cy="3518452"/>
          </a:xfrm>
          <a:prstGeom prst="frame">
            <a:avLst>
              <a:gd name="adj1" fmla="val 3743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22962-2306-DF43-A718-41EBAD0459E4}"/>
              </a:ext>
            </a:extLst>
          </p:cNvPr>
          <p:cNvGrpSpPr/>
          <p:nvPr/>
        </p:nvGrpSpPr>
        <p:grpSpPr>
          <a:xfrm>
            <a:off x="2360021" y="1337854"/>
            <a:ext cx="1445625" cy="322217"/>
            <a:chOff x="2360021" y="1337854"/>
            <a:chExt cx="1445625" cy="322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4F5E8-21FA-BB4E-893A-2350F721416D}"/>
                </a:ext>
              </a:extLst>
            </p:cNvPr>
            <p:cNvSpPr/>
            <p:nvPr/>
          </p:nvSpPr>
          <p:spPr>
            <a:xfrm>
              <a:off x="3082834" y="1337854"/>
              <a:ext cx="722812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427BE3-D193-A44B-A19C-69B1488EE973}"/>
                </a:ext>
              </a:extLst>
            </p:cNvPr>
            <p:cNvSpPr/>
            <p:nvPr/>
          </p:nvSpPr>
          <p:spPr>
            <a:xfrm>
              <a:off x="2360021" y="1337854"/>
              <a:ext cx="722812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12DB17-9474-C041-BCCD-33443D7C2CC2}"/>
              </a:ext>
            </a:extLst>
          </p:cNvPr>
          <p:cNvGrpSpPr/>
          <p:nvPr/>
        </p:nvGrpSpPr>
        <p:grpSpPr>
          <a:xfrm>
            <a:off x="-461556" y="2030445"/>
            <a:ext cx="7088778" cy="322217"/>
            <a:chOff x="-461556" y="2030445"/>
            <a:chExt cx="7088778" cy="3222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8717C6-49CE-5040-A748-EEBEA38B8421}"/>
                </a:ext>
              </a:extLst>
            </p:cNvPr>
            <p:cNvSpPr/>
            <p:nvPr/>
          </p:nvSpPr>
          <p:spPr>
            <a:xfrm>
              <a:off x="3082833" y="2030445"/>
              <a:ext cx="3544389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5D4699-EEE5-EC4E-B249-A3FA27EF3CF2}"/>
                </a:ext>
              </a:extLst>
            </p:cNvPr>
            <p:cNvSpPr/>
            <p:nvPr/>
          </p:nvSpPr>
          <p:spPr>
            <a:xfrm>
              <a:off x="-461556" y="2030445"/>
              <a:ext cx="3544389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8C4FFC-A63F-454A-9794-B1E4687CCDAE}"/>
              </a:ext>
            </a:extLst>
          </p:cNvPr>
          <p:cNvGrpSpPr/>
          <p:nvPr/>
        </p:nvGrpSpPr>
        <p:grpSpPr>
          <a:xfrm>
            <a:off x="-461555" y="2723036"/>
            <a:ext cx="7088777" cy="322217"/>
            <a:chOff x="-461555" y="2723036"/>
            <a:chExt cx="7088777" cy="3222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ED276D-4D07-4947-BC35-F026682BCE69}"/>
                </a:ext>
              </a:extLst>
            </p:cNvPr>
            <p:cNvSpPr/>
            <p:nvPr/>
          </p:nvSpPr>
          <p:spPr>
            <a:xfrm>
              <a:off x="3082834" y="2723036"/>
              <a:ext cx="3544388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4D8C7B-6F75-1F40-8089-FA97693FE6EC}"/>
                </a:ext>
              </a:extLst>
            </p:cNvPr>
            <p:cNvSpPr/>
            <p:nvPr/>
          </p:nvSpPr>
          <p:spPr>
            <a:xfrm>
              <a:off x="-461555" y="2723036"/>
              <a:ext cx="3544388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07BEF0-FE15-3D4A-B987-95D5261A41E8}"/>
              </a:ext>
            </a:extLst>
          </p:cNvPr>
          <p:cNvGrpSpPr/>
          <p:nvPr/>
        </p:nvGrpSpPr>
        <p:grpSpPr>
          <a:xfrm>
            <a:off x="2281644" y="3415627"/>
            <a:ext cx="1602379" cy="322217"/>
            <a:chOff x="2281644" y="3415627"/>
            <a:chExt cx="1602379" cy="3222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08A530-AF5C-5540-AFDA-6BC247C74A23}"/>
                </a:ext>
              </a:extLst>
            </p:cNvPr>
            <p:cNvSpPr/>
            <p:nvPr/>
          </p:nvSpPr>
          <p:spPr>
            <a:xfrm>
              <a:off x="3082834" y="3415627"/>
              <a:ext cx="801189" cy="3222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33613B-6D6E-484D-9090-D70C9F5BC99E}"/>
                </a:ext>
              </a:extLst>
            </p:cNvPr>
            <p:cNvSpPr/>
            <p:nvPr/>
          </p:nvSpPr>
          <p:spPr>
            <a:xfrm>
              <a:off x="2281644" y="3415627"/>
              <a:ext cx="801189" cy="3222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BBD5D7-2811-CF4D-9194-19887A67E609}"/>
              </a:ext>
            </a:extLst>
          </p:cNvPr>
          <p:cNvSpPr txBox="1"/>
          <p:nvPr/>
        </p:nvSpPr>
        <p:spPr>
          <a:xfrm>
            <a:off x="444135" y="1290739"/>
            <a:ext cx="22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Your defenses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C9F37-9A35-1E4B-8E7E-AC4FA733F146}"/>
              </a:ext>
            </a:extLst>
          </p:cNvPr>
          <p:cNvSpPr txBox="1"/>
          <p:nvPr/>
        </p:nvSpPr>
        <p:spPr>
          <a:xfrm>
            <a:off x="483324" y="1983330"/>
            <a:ext cx="22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Risk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A5870D-04F6-C34D-B017-861C8585120D}"/>
              </a:ext>
            </a:extLst>
          </p:cNvPr>
          <p:cNvSpPr txBox="1"/>
          <p:nvPr/>
        </p:nvSpPr>
        <p:spPr>
          <a:xfrm>
            <a:off x="444132" y="2699478"/>
            <a:ext cx="22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Consequences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3F899-8FF2-484D-A8D6-F984F626932E}"/>
              </a:ext>
            </a:extLst>
          </p:cNvPr>
          <p:cNvSpPr txBox="1"/>
          <p:nvPr/>
        </p:nvSpPr>
        <p:spPr>
          <a:xfrm>
            <a:off x="444131" y="3368512"/>
            <a:ext cx="22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Cost to adversary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9F6661-93E5-BD4A-AFC9-A2166C51BA97}"/>
              </a:ext>
            </a:extLst>
          </p:cNvPr>
          <p:cNvSpPr txBox="1"/>
          <p:nvPr/>
        </p:nvSpPr>
        <p:spPr>
          <a:xfrm>
            <a:off x="2847703" y="373996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Low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A946F1-59D6-374D-923B-CE86920F912E}"/>
              </a:ext>
            </a:extLst>
          </p:cNvPr>
          <p:cNvSpPr txBox="1"/>
          <p:nvPr/>
        </p:nvSpPr>
        <p:spPr>
          <a:xfrm>
            <a:off x="6962503" y="373996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6389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6B2753A8-B133-034B-9C3A-F6888EF085D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793081-F0A1-154A-9711-460C7AAD19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A375B4-47F1-0547-9E17-AF35F94E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enemy (Credit: FBI)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A16AE-B2F9-5642-8B02-CA97B3F90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84"/>
            <a:ext cx="9144000" cy="36887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CF1FFB-45E0-8B49-B473-50778C91CBC7}"/>
                  </a:ext>
                </a:extLst>
              </p14:cNvPr>
              <p14:cNvContentPartPr/>
              <p14:nvPr/>
            </p14:nvContentPartPr>
            <p14:xfrm>
              <a:off x="1994478" y="1072863"/>
              <a:ext cx="1568160" cy="373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CF1FFB-45E0-8B49-B473-50778C91CB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838" y="1063863"/>
                <a:ext cx="1585800" cy="37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170A342-8147-6447-BAA7-A38EACAC4818}"/>
              </a:ext>
            </a:extLst>
          </p:cNvPr>
          <p:cNvGrpSpPr/>
          <p:nvPr/>
        </p:nvGrpSpPr>
        <p:grpSpPr>
          <a:xfrm rot="943278">
            <a:off x="4439001" y="1679301"/>
            <a:ext cx="2781198" cy="2420892"/>
            <a:chOff x="6858000" y="3505200"/>
            <a:chExt cx="1841500" cy="1635125"/>
          </a:xfrm>
        </p:grpSpPr>
        <p:pic>
          <p:nvPicPr>
            <p:cNvPr id="10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2D5DA62C-8CFD-9C4A-B13C-DEBB0A507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19308C-5BBC-B049-AD2A-0D408CACAC98}"/>
                </a:ext>
              </a:extLst>
            </p:cNvPr>
            <p:cNvSpPr txBox="1"/>
            <p:nvPr/>
          </p:nvSpPr>
          <p:spPr>
            <a:xfrm rot="20843219">
              <a:off x="6987342" y="4178909"/>
              <a:ext cx="1606677" cy="37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In addition, they want to infect your connected devices – so they can attack others – using your equipment!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83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690AC-1235-E64B-85A0-192CDDD69C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/>
              <a:t>They need your login/password credentials </a:t>
            </a:r>
          </a:p>
          <a:p>
            <a:r>
              <a:rPr lang="en-US" sz="1400" dirty="0"/>
              <a:t>How?</a:t>
            </a:r>
          </a:p>
          <a:p>
            <a:pPr lvl="1"/>
            <a:r>
              <a:rPr lang="en-US" sz="1400" dirty="0"/>
              <a:t>Websites hacked (e.g. Marriot, Target, Home Depot,……)</a:t>
            </a:r>
          </a:p>
          <a:p>
            <a:pPr lvl="1"/>
            <a:r>
              <a:rPr lang="en-US" sz="1400" dirty="0"/>
              <a:t>They may already be “spilled out” there thanks to any one of numerous data breaches – they can be bought* </a:t>
            </a:r>
          </a:p>
          <a:p>
            <a:pPr lvl="1"/>
            <a:r>
              <a:rPr lang="en-US" sz="1400" dirty="0"/>
              <a:t>Malware – Keyloggers (DIY or buy Botnet-as-A-Service* )</a:t>
            </a:r>
          </a:p>
          <a:p>
            <a:pPr lvl="1"/>
            <a:r>
              <a:rPr lang="en-US" sz="1400" dirty="0"/>
              <a:t>Public </a:t>
            </a:r>
            <a:r>
              <a:rPr lang="en-US" sz="1400" dirty="0" err="1"/>
              <a:t>Wifi</a:t>
            </a:r>
            <a:endParaRPr lang="en-US" sz="1400" dirty="0"/>
          </a:p>
          <a:p>
            <a:pPr lvl="1"/>
            <a:r>
              <a:rPr lang="en-US" sz="1400" dirty="0"/>
              <a:t>Brute force attempts (I will demo this)</a:t>
            </a:r>
          </a:p>
          <a:p>
            <a:pPr lvl="1"/>
            <a:r>
              <a:rPr lang="en-US" sz="1400" dirty="0"/>
              <a:t>Maybe you have it written down at your desk :-)</a:t>
            </a:r>
          </a:p>
          <a:p>
            <a:pPr lvl="1"/>
            <a:r>
              <a:rPr lang="en-US" sz="1400" dirty="0">
                <a:highlight>
                  <a:srgbClr val="FFFF00"/>
                </a:highlight>
              </a:rPr>
              <a:t>Phishing</a:t>
            </a:r>
            <a:r>
              <a:rPr lang="en-US" sz="1400" dirty="0"/>
              <a:t> (DIY or buy Phishing-as-A-Service*)</a:t>
            </a:r>
          </a:p>
          <a:p>
            <a:pPr lvl="2"/>
            <a:r>
              <a:rPr lang="en-US" sz="1400" dirty="0"/>
              <a:t>&lt;- 90% of all attacks on enterprise networks are the result of a successful phishing attack.</a:t>
            </a:r>
          </a:p>
          <a:p>
            <a:pPr lvl="2"/>
            <a:r>
              <a:rPr lang="en-US" sz="1400" dirty="0"/>
              <a:t>&lt;- 97% of people are unable to identify a sophisticated phishing email</a:t>
            </a:r>
          </a:p>
          <a:p>
            <a:pPr marL="576262" lvl="2" indent="0">
              <a:buNone/>
            </a:pP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4835AA-E1B2-0C42-8176-7ED6272F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gain access to my accounts?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D05CE7-862D-0A43-AD61-C2D136DC46C6}"/>
              </a:ext>
            </a:extLst>
          </p:cNvPr>
          <p:cNvGrpSpPr/>
          <p:nvPr/>
        </p:nvGrpSpPr>
        <p:grpSpPr>
          <a:xfrm rot="943278">
            <a:off x="6848383" y="2621311"/>
            <a:ext cx="2781198" cy="2420892"/>
            <a:chOff x="6858000" y="3505200"/>
            <a:chExt cx="1841500" cy="1635125"/>
          </a:xfrm>
        </p:grpSpPr>
        <p:pic>
          <p:nvPicPr>
            <p:cNvPr id="7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37615E20-DE65-F046-A33E-88ED0A42D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43F9C2-E128-9143-A4C2-5C862CD7EB0F}"/>
                </a:ext>
              </a:extLst>
            </p:cNvPr>
            <p:cNvSpPr txBox="1"/>
            <p:nvPr/>
          </p:nvSpPr>
          <p:spPr>
            <a:xfrm rot="20843219">
              <a:off x="6987342" y="4230879"/>
              <a:ext cx="1606677" cy="270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* Criminals no longer need to be technically savvy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29186D-9ABF-A14E-8B30-B43CFA359B12}"/>
              </a:ext>
            </a:extLst>
          </p:cNvPr>
          <p:cNvGrpSpPr/>
          <p:nvPr/>
        </p:nvGrpSpPr>
        <p:grpSpPr>
          <a:xfrm rot="943278">
            <a:off x="6767103" y="336277"/>
            <a:ext cx="2781198" cy="2420892"/>
            <a:chOff x="6858000" y="3505200"/>
            <a:chExt cx="1841500" cy="1635125"/>
          </a:xfrm>
        </p:grpSpPr>
        <p:pic>
          <p:nvPicPr>
            <p:cNvPr id="10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73E02F79-3589-6347-B7CC-57118E52C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F63D63-6053-B242-A7DD-5731A1B6C2ED}"/>
                </a:ext>
              </a:extLst>
            </p:cNvPr>
            <p:cNvSpPr txBox="1"/>
            <p:nvPr/>
          </p:nvSpPr>
          <p:spPr>
            <a:xfrm rot="20843219">
              <a:off x="6987342" y="4126940"/>
              <a:ext cx="1606677" cy="478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If your e-mail has been taken over, your other accounts can easily be taken over (thanks to “Reset Password” links)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80F97A-E4B3-784F-B391-34EAB030E82E}"/>
              </a:ext>
            </a:extLst>
          </p:cNvPr>
          <p:cNvGrpSpPr/>
          <p:nvPr/>
        </p:nvGrpSpPr>
        <p:grpSpPr>
          <a:xfrm rot="943278">
            <a:off x="89525" y="883964"/>
            <a:ext cx="2781198" cy="2420892"/>
            <a:chOff x="6858000" y="3505200"/>
            <a:chExt cx="1841500" cy="1635125"/>
          </a:xfrm>
        </p:grpSpPr>
        <p:pic>
          <p:nvPicPr>
            <p:cNvPr id="13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789E1B07-F438-BC42-A8A8-4F8134038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B03705-CC91-394C-BE05-B7FC3A97CB0C}"/>
                </a:ext>
              </a:extLst>
            </p:cNvPr>
            <p:cNvSpPr txBox="1"/>
            <p:nvPr/>
          </p:nvSpPr>
          <p:spPr>
            <a:xfrm rot="20843219">
              <a:off x="6987342" y="4126940"/>
              <a:ext cx="1606677" cy="478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If you use the same login/password everywhere, you are at risk of getting all your accounts taken over (Credit Stuffing)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53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690AC-1235-E64B-85A0-192CDDD69C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 is unlikely you are a specific target for an attack</a:t>
            </a:r>
          </a:p>
          <a:p>
            <a:r>
              <a:rPr lang="en-US" dirty="0"/>
              <a:t>Exceptions are high-profile, public figures, celebrities, controversial figures, high-net worth individuals or work for a controversial organization</a:t>
            </a:r>
          </a:p>
          <a:p>
            <a:r>
              <a:rPr lang="en-US" dirty="0"/>
              <a:t>However, you are still vulnerable</a:t>
            </a:r>
          </a:p>
          <a:p>
            <a:pPr lvl="1"/>
            <a:r>
              <a:rPr lang="en-US" dirty="0"/>
              <a:t>A business you are interacting with could be a target (e.g. Mortgage Broker, Bank etc.)</a:t>
            </a:r>
          </a:p>
          <a:p>
            <a:pPr lvl="1"/>
            <a:r>
              <a:rPr lang="en-US" dirty="0"/>
              <a:t>Your friends could have their account compromised</a:t>
            </a:r>
          </a:p>
          <a:p>
            <a:pPr lvl="1"/>
            <a:r>
              <a:rPr lang="en-US" dirty="0"/>
              <a:t>You could fall victim to an opportunistic phishing campaign</a:t>
            </a:r>
          </a:p>
          <a:p>
            <a:pPr lvl="1"/>
            <a:r>
              <a:rPr lang="en-US" dirty="0"/>
              <a:t>A web-site you visit may have been compromised</a:t>
            </a:r>
          </a:p>
          <a:p>
            <a:pPr lvl="1"/>
            <a:r>
              <a:rPr lang="en-US" dirty="0"/>
              <a:t>You fail to keep your devices up to date</a:t>
            </a:r>
          </a:p>
          <a:p>
            <a:pPr marL="576262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4835AA-E1B2-0C42-8176-7ED6272F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me?</a:t>
            </a:r>
          </a:p>
        </p:txBody>
      </p:sp>
    </p:spTree>
    <p:extLst>
      <p:ext uri="{BB962C8B-B14F-4D97-AF65-F5344CB8AC3E}">
        <p14:creationId xmlns:p14="http://schemas.microsoft.com/office/powerpoint/2010/main" val="38138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601FFD-B169-1241-A7E7-730A44CEB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664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F6B915-235A-6842-B110-A6CFC979DD18}"/>
                  </a:ext>
                </a:extLst>
              </p14:cNvPr>
              <p14:cNvContentPartPr/>
              <p14:nvPr/>
            </p14:nvContentPartPr>
            <p14:xfrm>
              <a:off x="2430326" y="3415001"/>
              <a:ext cx="329760" cy="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F6B915-235A-6842-B110-A6CFC979DD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4326" y="3343001"/>
                <a:ext cx="4014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29CB7-D895-5A4D-9EE3-947D7DBF9814}"/>
                  </a:ext>
                </a:extLst>
              </p14:cNvPr>
              <p14:cNvContentPartPr/>
              <p14:nvPr/>
            </p14:nvContentPartPr>
            <p14:xfrm>
              <a:off x="1622126" y="420881"/>
              <a:ext cx="1638000" cy="1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29CB7-D895-5A4D-9EE3-947D7DBF98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6126" y="348881"/>
                <a:ext cx="1709640" cy="1576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A8A0859-B289-574D-A3C1-12A45ADBC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1312" y="732167"/>
            <a:ext cx="3492500" cy="2971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D7388C-12ED-3642-8BF6-C635D8D1399F}"/>
              </a:ext>
            </a:extLst>
          </p:cNvPr>
          <p:cNvGrpSpPr/>
          <p:nvPr/>
        </p:nvGrpSpPr>
        <p:grpSpPr>
          <a:xfrm rot="943278">
            <a:off x="29129" y="1520883"/>
            <a:ext cx="2781198" cy="2420892"/>
            <a:chOff x="6858000" y="3505200"/>
            <a:chExt cx="1841500" cy="1635125"/>
          </a:xfrm>
        </p:grpSpPr>
        <p:pic>
          <p:nvPicPr>
            <p:cNvPr id="11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95B4C522-A29F-2544-B9A7-5C8057310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6794FA-0EEC-BD4C-A229-7D21CDF91350}"/>
                </a:ext>
              </a:extLst>
            </p:cNvPr>
            <p:cNvSpPr txBox="1"/>
            <p:nvPr/>
          </p:nvSpPr>
          <p:spPr>
            <a:xfrm rot="20843219">
              <a:off x="6987342" y="3919061"/>
              <a:ext cx="1606677" cy="893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Is the message authentic?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- An unfamiliar tone or greeting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- Check for spelling and/or grammar mistakes in the message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- Unusual requests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- Did you initiate the conversation?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- Request for credentials, or payment information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778373-1A95-434A-A12C-07CC97653CBC}"/>
              </a:ext>
            </a:extLst>
          </p:cNvPr>
          <p:cNvGrpSpPr/>
          <p:nvPr/>
        </p:nvGrpSpPr>
        <p:grpSpPr>
          <a:xfrm rot="943278">
            <a:off x="6895656" y="2487611"/>
            <a:ext cx="1979329" cy="2258933"/>
            <a:chOff x="6858000" y="3505200"/>
            <a:chExt cx="1841500" cy="1635125"/>
          </a:xfrm>
        </p:grpSpPr>
        <p:pic>
          <p:nvPicPr>
            <p:cNvPr id="14" name="Picture 5" descr="C:\Users\mbadgley\AppData\Local\Microsoft\Windows\Temporary Internet Files\Content.IE5\JATUTJSR\MCj04247980000[1].wmf">
              <a:extLst>
                <a:ext uri="{FF2B5EF4-FFF2-40B4-BE49-F238E27FC236}">
                  <a16:creationId xmlns:a16="http://schemas.microsoft.com/office/drawing/2014/main" id="{3ECE2373-CDC9-224E-8A65-4F544C3A8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58000" y="3505200"/>
              <a:ext cx="1841500" cy="163512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175461-162C-3747-A3EC-536824AB91A7}"/>
                </a:ext>
              </a:extLst>
            </p:cNvPr>
            <p:cNvSpPr txBox="1"/>
            <p:nvPr/>
          </p:nvSpPr>
          <p:spPr>
            <a:xfrm rot="20843219">
              <a:off x="6987342" y="4126940"/>
              <a:ext cx="1606677" cy="478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Urgency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Fear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ysClr val="windowText" lastClr="000000"/>
                  </a:solidFill>
                  <a:latin typeface="Comic Sans MS" pitchFamily="66" charset="0"/>
                </a:rPr>
                <a:t>Greed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 err="1">
                  <a:solidFill>
                    <a:sysClr val="windowText" lastClr="000000"/>
                  </a:solidFill>
                  <a:latin typeface="Comic Sans MS" pitchFamily="66" charset="0"/>
                </a:rPr>
                <a:t>Curiousity</a:t>
              </a:r>
              <a:endParaRPr lang="en-US" sz="1000" kern="0" dirty="0">
                <a:solidFill>
                  <a:sysClr val="windowText" lastClr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04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EF3D-FC04-204E-AAA0-291E4C65E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might I boost my defenses and reduce risk?</a:t>
            </a:r>
          </a:p>
        </p:txBody>
      </p:sp>
    </p:spTree>
    <p:extLst>
      <p:ext uri="{BB962C8B-B14F-4D97-AF65-F5344CB8AC3E}">
        <p14:creationId xmlns:p14="http://schemas.microsoft.com/office/powerpoint/2010/main" val="97919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68C68-A701-C14B-B0D6-60DFAD1C8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844660-B53A-9247-B67A-28928D5E0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a Password Manager</a:t>
            </a:r>
          </a:p>
        </p:txBody>
      </p:sp>
    </p:spTree>
    <p:extLst>
      <p:ext uri="{BB962C8B-B14F-4D97-AF65-F5344CB8AC3E}">
        <p14:creationId xmlns:p14="http://schemas.microsoft.com/office/powerpoint/2010/main" val="156000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3135-DE11-7A4E-902E-159E7B71AF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32609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868C68-A701-C14B-B0D6-60DFAD1C8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844660-B53A-9247-B67A-28928D5E0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 all your on-line passwords using a different strong password for each</a:t>
            </a:r>
          </a:p>
        </p:txBody>
      </p:sp>
    </p:spTree>
    <p:extLst>
      <p:ext uri="{BB962C8B-B14F-4D97-AF65-F5344CB8AC3E}">
        <p14:creationId xmlns:p14="http://schemas.microsoft.com/office/powerpoint/2010/main" val="211020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Turn on 2FA for your accounts (start with e-mail)</a:t>
            </a:r>
          </a:p>
        </p:txBody>
      </p:sp>
    </p:spTree>
    <p:extLst>
      <p:ext uri="{BB962C8B-B14F-4D97-AF65-F5344CB8AC3E}">
        <p14:creationId xmlns:p14="http://schemas.microsoft.com/office/powerpoint/2010/main" val="2570566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out if you have been compromised (hint: you probably have been already)</a:t>
            </a:r>
          </a:p>
        </p:txBody>
      </p:sp>
    </p:spTree>
    <p:extLst>
      <p:ext uri="{BB962C8B-B14F-4D97-AF65-F5344CB8AC3E}">
        <p14:creationId xmlns:p14="http://schemas.microsoft.com/office/powerpoint/2010/main" val="1276392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the signs of phishing campaigns</a:t>
            </a:r>
          </a:p>
        </p:txBody>
      </p:sp>
    </p:spTree>
    <p:extLst>
      <p:ext uri="{BB962C8B-B14F-4D97-AF65-F5344CB8AC3E}">
        <p14:creationId xmlns:p14="http://schemas.microsoft.com/office/powerpoint/2010/main" val="2837593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Don’t blindly assume a message or caller ID is authentic</a:t>
            </a:r>
          </a:p>
        </p:txBody>
      </p:sp>
    </p:spTree>
    <p:extLst>
      <p:ext uri="{BB962C8B-B14F-4D97-AF65-F5344CB8AC3E}">
        <p14:creationId xmlns:p14="http://schemas.microsoft.com/office/powerpoint/2010/main" val="624907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give out personal or sensitive information until you have verified who you are talking to</a:t>
            </a:r>
          </a:p>
        </p:txBody>
      </p:sp>
    </p:spTree>
    <p:extLst>
      <p:ext uri="{BB962C8B-B14F-4D97-AF65-F5344CB8AC3E}">
        <p14:creationId xmlns:p14="http://schemas.microsoft.com/office/powerpoint/2010/main" val="1745676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E-mail (and SMS) is not confidential – encrypt sensitive files before sending them</a:t>
            </a:r>
          </a:p>
        </p:txBody>
      </p:sp>
    </p:spTree>
    <p:extLst>
      <p:ext uri="{BB962C8B-B14F-4D97-AF65-F5344CB8AC3E}">
        <p14:creationId xmlns:p14="http://schemas.microsoft.com/office/powerpoint/2010/main" val="194533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Buy this 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558D3-F809-8149-BAFB-7D2E171C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281">
            <a:off x="4934049" y="626214"/>
            <a:ext cx="2401734" cy="36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02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Freeze your credit</a:t>
            </a:r>
          </a:p>
        </p:txBody>
      </p:sp>
    </p:spTree>
    <p:extLst>
      <p:ext uri="{BB962C8B-B14F-4D97-AF65-F5344CB8AC3E}">
        <p14:creationId xmlns:p14="http://schemas.microsoft.com/office/powerpoint/2010/main" val="2712620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 your credit</a:t>
            </a:r>
          </a:p>
        </p:txBody>
      </p:sp>
    </p:spTree>
    <p:extLst>
      <p:ext uri="{BB962C8B-B14F-4D97-AF65-F5344CB8AC3E}">
        <p14:creationId xmlns:p14="http://schemas.microsoft.com/office/powerpoint/2010/main" val="209721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BECA1A-4924-E84D-BB81-3D9CE4DD8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6661051"/>
              </p:ext>
            </p:extLst>
          </p:nvPr>
        </p:nvGraphicFramePr>
        <p:xfrm>
          <a:off x="533399" y="1205898"/>
          <a:ext cx="7365610" cy="308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class – Provide know-how to </a:t>
            </a:r>
          </a:p>
        </p:txBody>
      </p:sp>
    </p:spTree>
    <p:extLst>
      <p:ext uri="{BB962C8B-B14F-4D97-AF65-F5344CB8AC3E}">
        <p14:creationId xmlns:p14="http://schemas.microsoft.com/office/powerpoint/2010/main" val="194732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 your banking activity (alerts)</a:t>
            </a:r>
          </a:p>
        </p:txBody>
      </p:sp>
    </p:spTree>
    <p:extLst>
      <p:ext uri="{BB962C8B-B14F-4D97-AF65-F5344CB8AC3E}">
        <p14:creationId xmlns:p14="http://schemas.microsoft.com/office/powerpoint/2010/main" val="363270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Confirm wiring instructions over the phone AND lookup routing number and IBAN – never blindly trust e-mail messages</a:t>
            </a:r>
          </a:p>
        </p:txBody>
      </p:sp>
    </p:spTree>
    <p:extLst>
      <p:ext uri="{BB962C8B-B14F-4D97-AF65-F5344CB8AC3E}">
        <p14:creationId xmlns:p14="http://schemas.microsoft.com/office/powerpoint/2010/main" val="417367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 wary of on-line dating scams</a:t>
            </a:r>
          </a:p>
        </p:txBody>
      </p:sp>
    </p:spTree>
    <p:extLst>
      <p:ext uri="{BB962C8B-B14F-4D97-AF65-F5344CB8AC3E}">
        <p14:creationId xmlns:p14="http://schemas.microsoft.com/office/powerpoint/2010/main" val="113644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 it is easy to spoof Caller ID – it is not the IRS or Technical Support that is calling you </a:t>
            </a:r>
          </a:p>
        </p:txBody>
      </p:sp>
    </p:spTree>
    <p:extLst>
      <p:ext uri="{BB962C8B-B14F-4D97-AF65-F5344CB8AC3E}">
        <p14:creationId xmlns:p14="http://schemas.microsoft.com/office/powerpoint/2010/main" val="1489181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 in a secure on-line backup service (if you want to recover from a Ransomware attack)</a:t>
            </a:r>
          </a:p>
        </p:txBody>
      </p:sp>
    </p:spTree>
    <p:extLst>
      <p:ext uri="{BB962C8B-B14F-4D97-AF65-F5344CB8AC3E}">
        <p14:creationId xmlns:p14="http://schemas.microsoft.com/office/powerpoint/2010/main" val="3921828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Turn on hard-drive encryption – in case your laptop is stolen</a:t>
            </a:r>
          </a:p>
        </p:txBody>
      </p:sp>
    </p:spTree>
    <p:extLst>
      <p:ext uri="{BB962C8B-B14F-4D97-AF65-F5344CB8AC3E}">
        <p14:creationId xmlns:p14="http://schemas.microsoft.com/office/powerpoint/2010/main" val="4246013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Wipe clean your old Mac/PC/Device before selling/</a:t>
            </a:r>
            <a:r>
              <a:rPr lang="en-US"/>
              <a:t>donating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02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A3E0E-6776-CD4C-9EE0-C334978EC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(Be careful at airports especially)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care using free public </a:t>
            </a:r>
            <a:r>
              <a:rPr lang="en-US" dirty="0" err="1"/>
              <a:t>Wifi</a:t>
            </a:r>
            <a:r>
              <a:rPr lang="en-US" dirty="0"/>
              <a:t> – use a VPN</a:t>
            </a:r>
          </a:p>
        </p:txBody>
      </p:sp>
    </p:spTree>
    <p:extLst>
      <p:ext uri="{BB962C8B-B14F-4D97-AF65-F5344CB8AC3E}">
        <p14:creationId xmlns:p14="http://schemas.microsoft.com/office/powerpoint/2010/main" val="3797604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>
                <a:hlinkClick r:id="rId2"/>
              </a:rPr>
              <a:t>https://haveibeenpwned.com/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323E7-34E7-5E48-B331-FEEB3ED9E1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9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6206C-5283-3F4D-BBC7-08827670A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Spread the word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822D5-F88D-1F45-9B6E-D7A74B47E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4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8A1A23-173F-124E-B479-34FB1DD05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needed?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56D6F9-BB4E-4542-99FD-98DFC2B59A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lifestyle – online shopping, banking, correspondence, social media, entertainment/media, government, dating</a:t>
            </a:r>
          </a:p>
          <a:p>
            <a:r>
              <a:rPr lang="en-US" dirty="0"/>
              <a:t>Connected devices – fitness trackers, TVs, phones, webcams, washing machines, appliances, door bells, light bulbs, speakers, Alexa, cars</a:t>
            </a:r>
          </a:p>
          <a:p>
            <a:r>
              <a:rPr lang="en-US" dirty="0"/>
              <a:t>= Convenience.. for everyone (including the “bad actors”)</a:t>
            </a:r>
          </a:p>
          <a:p>
            <a:r>
              <a:rPr lang="en-US" dirty="0"/>
              <a:t>Exposes us to threats we may not be aware of</a:t>
            </a:r>
          </a:p>
          <a:p>
            <a:r>
              <a:rPr lang="en-US" dirty="0"/>
              <a:t>Technology can help keep us safe(r) – but it’s not enough</a:t>
            </a:r>
          </a:p>
        </p:txBody>
      </p:sp>
    </p:spTree>
    <p:extLst>
      <p:ext uri="{BB962C8B-B14F-4D97-AF65-F5344CB8AC3E}">
        <p14:creationId xmlns:p14="http://schemas.microsoft.com/office/powerpoint/2010/main" val="203150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78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EA7F20-AC7B-ED46-A931-649F5225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25" y="2396543"/>
            <a:ext cx="8345488" cy="731837"/>
          </a:xfrm>
        </p:spPr>
        <p:txBody>
          <a:bodyPr/>
          <a:lstStyle/>
          <a:p>
            <a:r>
              <a:rPr lang="en-US" dirty="0"/>
              <a:t>What can go wrong?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05D18-FB9B-024B-8A54-0EA811F7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9406">
            <a:off x="212758" y="1026793"/>
            <a:ext cx="6268182" cy="373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9E53E-28A6-F049-81F1-D9184E48E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209">
            <a:off x="774007" y="1180117"/>
            <a:ext cx="9144000" cy="3896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8D9422-19C7-9441-BFF3-53EA96BE0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932">
            <a:off x="2322598" y="119310"/>
            <a:ext cx="6188149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146935-DCA7-5541-B4D2-EB3AE7E38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13" y="171540"/>
            <a:ext cx="7077635" cy="43304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2659B0-801B-FD43-AEB8-F720F1493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211">
            <a:off x="2483650" y="119309"/>
            <a:ext cx="425372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17F374-FF63-CF49-B7F5-44D786FA82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88" y="286963"/>
            <a:ext cx="5790843" cy="4808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1C6536-3139-D946-9014-0CE6E0AD3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89" y="0"/>
            <a:ext cx="4696021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401BB1-FD0B-5E40-856D-0DCF4D01A4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9819">
            <a:off x="2408509" y="140090"/>
            <a:ext cx="4541993" cy="5143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141265-428D-4C40-8F4D-6CD01734D7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1" y="0"/>
            <a:ext cx="350817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FAB939-4262-FC4A-B9C8-E510E8A64E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6042">
            <a:off x="2575139" y="0"/>
            <a:ext cx="399372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F3C51-FB7B-C643-B1A7-77B9BED283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59" y="0"/>
            <a:ext cx="3953881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57E1C2-D70E-3647-BC3F-525CFEE4A4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487625">
            <a:off x="1152200" y="522053"/>
            <a:ext cx="5416704" cy="41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5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5945A9-158E-1E4E-8253-B577F8725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Center for Strategic and International Studies – Feb 2018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B055F5-39F9-6749-A722-BC2EB4984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~$600B lost to cybercrime each year (~1% of global GDP)</a:t>
            </a:r>
          </a:p>
        </p:txBody>
      </p:sp>
    </p:spTree>
    <p:extLst>
      <p:ext uri="{BB962C8B-B14F-4D97-AF65-F5344CB8AC3E}">
        <p14:creationId xmlns:p14="http://schemas.microsoft.com/office/powerpoint/2010/main" val="27246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408A5-F085-8A49-AC9F-AA18C6036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625A9-842C-144C-8C02-F3AD5DA7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FBI 2018 Internet Crime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F642-7C1A-954B-85F3-F20C1E120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6" y="1073150"/>
            <a:ext cx="4926049" cy="36517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FB081D-D2BC-1245-B11D-79AA92B34274}"/>
                  </a:ext>
                </a:extLst>
              </p14:cNvPr>
              <p14:cNvContentPartPr/>
              <p14:nvPr/>
            </p14:nvContentPartPr>
            <p14:xfrm>
              <a:off x="685715" y="1904919"/>
              <a:ext cx="433440" cy="3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FB081D-D2BC-1245-B11D-79AA92B342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715" y="1832919"/>
                <a:ext cx="5050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C42C5C-AA03-CD42-9386-B7D0978F9DD5}"/>
                  </a:ext>
                </a:extLst>
              </p14:cNvPr>
              <p14:cNvContentPartPr/>
              <p14:nvPr/>
            </p14:nvContentPartPr>
            <p14:xfrm>
              <a:off x="687515" y="3200199"/>
              <a:ext cx="594000" cy="48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C42C5C-AA03-CD42-9386-B7D0978F9D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515" y="3128559"/>
                <a:ext cx="6656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37B5E8-FB43-9B40-8BEC-9A09CC5B3C43}"/>
                  </a:ext>
                </a:extLst>
              </p14:cNvPr>
              <p14:cNvContentPartPr/>
              <p14:nvPr/>
            </p14:nvContentPartPr>
            <p14:xfrm>
              <a:off x="674555" y="3439959"/>
              <a:ext cx="772560" cy="2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37B5E8-FB43-9B40-8BEC-9A09CC5B3C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8915" y="3368319"/>
                <a:ext cx="8442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529B02-5465-A341-942F-32695468A011}"/>
                  </a:ext>
                </a:extLst>
              </p14:cNvPr>
              <p14:cNvContentPartPr/>
              <p14:nvPr/>
            </p14:nvContentPartPr>
            <p14:xfrm>
              <a:off x="679595" y="4328439"/>
              <a:ext cx="367920" cy="63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529B02-5465-A341-942F-32695468A0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955" y="4256799"/>
                <a:ext cx="4395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542594-831D-0141-860E-E66F395BB9C9}"/>
                  </a:ext>
                </a:extLst>
              </p14:cNvPr>
              <p14:cNvContentPartPr/>
              <p14:nvPr/>
            </p14:nvContentPartPr>
            <p14:xfrm>
              <a:off x="3378875" y="3176079"/>
              <a:ext cx="533880" cy="25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542594-831D-0141-860E-E66F395BB9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42875" y="3104439"/>
                <a:ext cx="605520" cy="1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152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9868-5AF2-244E-BDBB-D6E94B6AC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Risk and Consequence</a:t>
            </a:r>
          </a:p>
        </p:txBody>
      </p:sp>
    </p:spTree>
    <p:extLst>
      <p:ext uri="{BB962C8B-B14F-4D97-AF65-F5344CB8AC3E}">
        <p14:creationId xmlns:p14="http://schemas.microsoft.com/office/powerpoint/2010/main" val="259341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B17F17-AF0E-FD49-91ED-FD844A6EF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322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5458</TotalTime>
  <Words>774</Words>
  <Application>Microsoft Macintosh PowerPoint</Application>
  <PresentationFormat>On-screen Show (16:9)</PresentationFormat>
  <Paragraphs>89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CiscoSansTT ExtraLight</vt:lpstr>
      <vt:lpstr>Comic Sans MS</vt:lpstr>
      <vt:lpstr>Blue theme 2015 16x9</vt:lpstr>
      <vt:lpstr>Digital Self Defense </vt:lpstr>
      <vt:lpstr>Disclaimer</vt:lpstr>
      <vt:lpstr>Goals of the class – Provide know-how to </vt:lpstr>
      <vt:lpstr>Why is this needed?</vt:lpstr>
      <vt:lpstr>What can go wrong?</vt:lpstr>
      <vt:lpstr>~$600B lost to cybercrime each year (~1% of global GDP)</vt:lpstr>
      <vt:lpstr>FBI 2018 Internet Crime Report</vt:lpstr>
      <vt:lpstr>Risk and Consequence</vt:lpstr>
      <vt:lpstr>PowerPoint Presentation</vt:lpstr>
      <vt:lpstr>PowerPoint Presentation</vt:lpstr>
      <vt:lpstr>PowerPoint Presentation</vt:lpstr>
      <vt:lpstr>What do you value? What is at risk? What are the consequences?</vt:lpstr>
      <vt:lpstr>PowerPoint Presentation</vt:lpstr>
      <vt:lpstr>Know your enemy (Credit: FBI)</vt:lpstr>
      <vt:lpstr>How do they gain access to my accounts?</vt:lpstr>
      <vt:lpstr>Why me?</vt:lpstr>
      <vt:lpstr>PowerPoint Presentation</vt:lpstr>
      <vt:lpstr>How might I boost my defenses and reduce risk?</vt:lpstr>
      <vt:lpstr>Use a Password Manager</vt:lpstr>
      <vt:lpstr>Change all your on-line passwords using a different strong password for each</vt:lpstr>
      <vt:lpstr>Turn on 2FA for your accounts (start with e-mail)</vt:lpstr>
      <vt:lpstr>Find out if you have been compromised (hint: you probably have been already)</vt:lpstr>
      <vt:lpstr>Learn the signs of phishing campaigns</vt:lpstr>
      <vt:lpstr>Don’t blindly assume a message or caller ID is authentic</vt:lpstr>
      <vt:lpstr>Never give out personal or sensitive information until you have verified who you are talking to</vt:lpstr>
      <vt:lpstr>E-mail (and SMS) is not confidential – encrypt sensitive files before sending them</vt:lpstr>
      <vt:lpstr>Buy this book</vt:lpstr>
      <vt:lpstr>Freeze your credit</vt:lpstr>
      <vt:lpstr>Monitor your credit</vt:lpstr>
      <vt:lpstr>Monitor your banking activity (alerts)</vt:lpstr>
      <vt:lpstr>Confirm wiring instructions over the phone AND lookup routing number and IBAN – never blindly trust e-mail messages</vt:lpstr>
      <vt:lpstr>Be wary of on-line dating scams</vt:lpstr>
      <vt:lpstr>Know it is easy to spoof Caller ID – it is not the IRS or Technical Support that is calling you </vt:lpstr>
      <vt:lpstr>Invest in a secure on-line backup service (if you want to recover from a Ransomware attack)</vt:lpstr>
      <vt:lpstr>Turn on hard-drive encryption – in case your laptop is stolen</vt:lpstr>
      <vt:lpstr>Wipe clean your old Mac/PC/Device before selling/donating it</vt:lpstr>
      <vt:lpstr>Take care using free public Wifi – use a VPN</vt:lpstr>
      <vt:lpstr>Check https://haveibeenpwned.com/</vt:lpstr>
      <vt:lpstr>Spread the word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spius@cisco.com</dc:creator>
  <cp:lastModifiedBy>Jason Chambers (jaschamb)</cp:lastModifiedBy>
  <cp:revision>1037</cp:revision>
  <cp:lastPrinted>2016-04-29T20:31:14Z</cp:lastPrinted>
  <dcterms:created xsi:type="dcterms:W3CDTF">2014-07-09T19:55:36Z</dcterms:created>
  <dcterms:modified xsi:type="dcterms:W3CDTF">2019-06-10T16:29:52Z</dcterms:modified>
</cp:coreProperties>
</file>